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4" r:id="rId7"/>
    <p:sldMasterId id="2147483656" r:id="rId8"/>
    <p:sldMasterId id="2147483658" r:id="rId9"/>
    <p:sldMasterId id="2147483660" r:id="rId10"/>
  </p:sldMasterIdLst>
  <p:handoutMasterIdLst>
    <p:handoutMasterId r:id="rId76"/>
  </p:handoutMasterIdLst>
  <p:sldIdLst>
    <p:sldId id="256" r:id="rId11"/>
    <p:sldId id="570" r:id="rId12"/>
    <p:sldId id="315" r:id="rId13"/>
    <p:sldId id="490" r:id="rId14"/>
    <p:sldId id="574" r:id="rId15"/>
    <p:sldId id="503" r:id="rId16"/>
    <p:sldId id="534" r:id="rId17"/>
    <p:sldId id="556" r:id="rId18"/>
    <p:sldId id="560" r:id="rId19"/>
    <p:sldId id="572" r:id="rId20"/>
    <p:sldId id="573" r:id="rId21"/>
    <p:sldId id="575" r:id="rId22"/>
    <p:sldId id="557" r:id="rId23"/>
    <p:sldId id="506" r:id="rId24"/>
    <p:sldId id="491" r:id="rId25"/>
    <p:sldId id="531" r:id="rId26"/>
    <p:sldId id="498" r:id="rId27"/>
    <p:sldId id="505" r:id="rId28"/>
    <p:sldId id="540" r:id="rId29"/>
    <p:sldId id="541" r:id="rId30"/>
    <p:sldId id="558" r:id="rId31"/>
    <p:sldId id="507" r:id="rId32"/>
    <p:sldId id="504" r:id="rId33"/>
    <p:sldId id="509" r:id="rId34"/>
    <p:sldId id="554" r:id="rId35"/>
    <p:sldId id="555" r:id="rId36"/>
    <p:sldId id="543" r:id="rId37"/>
    <p:sldId id="508" r:id="rId38"/>
    <p:sldId id="511" r:id="rId39"/>
    <p:sldId id="512" r:id="rId40"/>
    <p:sldId id="532" r:id="rId41"/>
    <p:sldId id="539" r:id="rId42"/>
    <p:sldId id="513" r:id="rId43"/>
    <p:sldId id="516" r:id="rId44"/>
    <p:sldId id="545" r:id="rId45"/>
    <p:sldId id="514" r:id="rId46"/>
    <p:sldId id="537" r:id="rId47"/>
    <p:sldId id="538" r:id="rId48"/>
    <p:sldId id="517" r:id="rId49"/>
    <p:sldId id="518" r:id="rId50"/>
    <p:sldId id="519" r:id="rId51"/>
    <p:sldId id="520" r:id="rId52"/>
    <p:sldId id="521" r:id="rId53"/>
    <p:sldId id="522" r:id="rId54"/>
    <p:sldId id="559" r:id="rId55"/>
    <p:sldId id="523" r:id="rId56"/>
    <p:sldId id="551" r:id="rId57"/>
    <p:sldId id="553" r:id="rId58"/>
    <p:sldId id="552" r:id="rId59"/>
    <p:sldId id="525" r:id="rId60"/>
    <p:sldId id="526" r:id="rId61"/>
    <p:sldId id="527" r:id="rId62"/>
    <p:sldId id="533" r:id="rId63"/>
    <p:sldId id="528" r:id="rId64"/>
    <p:sldId id="561" r:id="rId65"/>
    <p:sldId id="547" r:id="rId66"/>
    <p:sldId id="530" r:id="rId67"/>
    <p:sldId id="548" r:id="rId68"/>
    <p:sldId id="562" r:id="rId69"/>
    <p:sldId id="563" r:id="rId70"/>
    <p:sldId id="564" r:id="rId71"/>
    <p:sldId id="565" r:id="rId72"/>
    <p:sldId id="566" r:id="rId73"/>
    <p:sldId id="567" r:id="rId74"/>
    <p:sldId id="571" r:id="rId7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26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8"/>
  </p:normalViewPr>
  <p:slideViewPr>
    <p:cSldViewPr snapToGrid="0" snapToObjects="1">
      <p:cViewPr varScale="1">
        <p:scale>
          <a:sx n="72" d="100"/>
          <a:sy n="72" d="100"/>
        </p:scale>
        <p:origin x="636" y="78"/>
      </p:cViewPr>
      <p:guideLst/>
    </p:cSldViewPr>
  </p:slideViewPr>
  <p:notesTextViewPr>
    <p:cViewPr>
      <p:scale>
        <a:sx n="1" d="1"/>
        <a:sy n="1" d="1"/>
      </p:scale>
      <p:origin x="0" y="0"/>
    </p:cViewPr>
  </p:notesTextViewPr>
  <p:notesViewPr>
    <p:cSldViewPr snapToGrid="0" snapToObjects="1">
      <p:cViewPr varScale="1">
        <p:scale>
          <a:sx n="83" d="100"/>
          <a:sy n="83" d="100"/>
        </p:scale>
        <p:origin x="295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handoutMaster" Target="handoutMasters/handoutMaster1.xml"/><Relationship Id="rId7" Type="http://schemas.openxmlformats.org/officeDocument/2006/relationships/slideMaster" Target="slideMasters/slideMaster4.xml"/><Relationship Id="rId71" Type="http://schemas.openxmlformats.org/officeDocument/2006/relationships/slide" Target="slides/slide61.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095EF94-37B8-4965-8F47-04F013CD4E71}"/>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F7B59C01-4DF8-4AB9-8248-9CBF87804C6F}"/>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endParaRPr lang="en-US" dirty="0"/>
          </a:p>
        </p:txBody>
      </p:sp>
      <p:sp>
        <p:nvSpPr>
          <p:cNvPr id="4" name="Footer Placeholder 3">
            <a:extLst>
              <a:ext uri="{FF2B5EF4-FFF2-40B4-BE49-F238E27FC236}">
                <a16:creationId xmlns:a16="http://schemas.microsoft.com/office/drawing/2014/main" id="{50CE2D4D-D0A9-43E6-B167-22355B5E0D85}"/>
              </a:ext>
            </a:extLst>
          </p:cNvPr>
          <p:cNvSpPr>
            <a:spLocks noGrp="1"/>
          </p:cNvSpPr>
          <p:nvPr>
            <p:ph type="ftr" sz="quarter" idx="2"/>
          </p:nvPr>
        </p:nvSpPr>
        <p:spPr>
          <a:xfrm>
            <a:off x="500532" y="8762261"/>
            <a:ext cx="6375756" cy="838941"/>
          </a:xfrm>
          <a:prstGeom prst="rect">
            <a:avLst/>
          </a:prstGeom>
        </p:spPr>
        <p:txBody>
          <a:bodyPr vert="horz" lIns="96661" tIns="48331" rIns="96661" bIns="48331" rtlCol="0" anchor="b"/>
          <a:lstStyle>
            <a:lvl1pPr algn="l">
              <a:defRPr sz="1300"/>
            </a:lvl1pPr>
          </a:lstStyle>
          <a:p>
            <a:r>
              <a:rPr lang="en-US" sz="800" dirty="0">
                <a:solidFill>
                  <a:schemeClr val="tx1">
                    <a:lumMod val="90000"/>
                    <a:lumOff val="10000"/>
                  </a:schemeClr>
                </a:solidFill>
                <a:latin typeface="Work Sans" pitchFamily="2" charset="77"/>
                <a:cs typeface="Calibri" panose="020F0502020204030204" pitchFamily="34" charset="0"/>
              </a:rPr>
              <a:t>This presentation is based on relevant government guidance available as of September 30, 2021. and includes our best interpretation of the available guidance.  We recommend consulting with your Relationship Manager at BeachFleischman for guidance specific to your business.</a:t>
            </a:r>
          </a:p>
          <a:p>
            <a:endParaRPr lang="en-US" sz="800" dirty="0">
              <a:solidFill>
                <a:schemeClr val="tx1">
                  <a:lumMod val="90000"/>
                  <a:lumOff val="10000"/>
                </a:schemeClr>
              </a:solidFill>
              <a:latin typeface="Work Sans" pitchFamily="2" charset="77"/>
              <a:cs typeface="Calibri" panose="020F0502020204030204" pitchFamily="34" charset="0"/>
            </a:endParaRPr>
          </a:p>
          <a:p>
            <a:endParaRPr lang="en-US" sz="800" dirty="0">
              <a:solidFill>
                <a:schemeClr val="tx1">
                  <a:lumMod val="90000"/>
                  <a:lumOff val="10000"/>
                </a:schemeClr>
              </a:solidFill>
              <a:latin typeface="Work Sans" pitchFamily="2" charset="77"/>
              <a:cs typeface="Calibri" panose="020F0502020204030204" pitchFamily="34" charset="0"/>
            </a:endParaRPr>
          </a:p>
        </p:txBody>
      </p:sp>
    </p:spTree>
    <p:extLst>
      <p:ext uri="{BB962C8B-B14F-4D97-AF65-F5344CB8AC3E}">
        <p14:creationId xmlns:p14="http://schemas.microsoft.com/office/powerpoint/2010/main" val="34785018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3459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4389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7255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305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8000">
              <a:schemeClr val="bg1"/>
            </a:gs>
            <a:gs pos="99000">
              <a:schemeClr val="bg1">
                <a:lumMod val="85000"/>
              </a:schemeClr>
            </a:gs>
          </a:gsLst>
          <a:lin ang="162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4720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892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1711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5.sv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5.xml"/><Relationship Id="rId5" Type="http://schemas.openxmlformats.org/officeDocument/2006/relationships/image" Target="../media/image5.svg"/><Relationship Id="rId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7.xml"/><Relationship Id="rId4" Type="http://schemas.openxmlformats.org/officeDocument/2006/relationships/image" Target="../media/image7.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9000">
              <a:schemeClr val="tx1">
                <a:lumMod val="10000"/>
                <a:lumOff val="90000"/>
              </a:schemeClr>
            </a:gs>
            <a:gs pos="100000">
              <a:schemeClr val="bg1"/>
            </a:gs>
          </a:gsLst>
          <a:lin ang="0" scaled="0"/>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084358-80CD-A24A-A59E-825D69A5C11C}"/>
              </a:ext>
            </a:extLst>
          </p:cNvPr>
          <p:cNvPicPr>
            <a:picLocks noChangeAspect="1"/>
          </p:cNvPicPr>
          <p:nvPr userDrawn="1"/>
        </p:nvPicPr>
        <p:blipFill>
          <a:blip r:embed="rId3"/>
          <a:stretch>
            <a:fillRect/>
          </a:stretch>
        </p:blipFill>
        <p:spPr>
          <a:xfrm>
            <a:off x="441901" y="5807407"/>
            <a:ext cx="3795910" cy="699247"/>
          </a:xfrm>
          <a:prstGeom prst="rect">
            <a:avLst/>
          </a:prstGeom>
        </p:spPr>
      </p:pic>
    </p:spTree>
    <p:extLst>
      <p:ext uri="{BB962C8B-B14F-4D97-AF65-F5344CB8AC3E}">
        <p14:creationId xmlns:p14="http://schemas.microsoft.com/office/powerpoint/2010/main" val="471364403"/>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000">
              <a:schemeClr val="bg2"/>
            </a:gs>
            <a:gs pos="100000">
              <a:schemeClr val="tx2"/>
            </a:gs>
          </a:gsLst>
          <a:lin ang="10800000" scaled="1"/>
          <a:tileRect/>
        </a:grad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05797977-7987-5647-A9EA-662F61CD1828}"/>
              </a:ext>
            </a:extLst>
          </p:cNvPr>
          <p:cNvSpPr/>
          <p:nvPr userDrawn="1"/>
        </p:nvSpPr>
        <p:spPr>
          <a:xfrm>
            <a:off x="1083914" y="775039"/>
            <a:ext cx="10076330" cy="5217459"/>
          </a:xfrm>
          <a:prstGeom prst="round2DiagRect">
            <a:avLst>
              <a:gd name="adj1" fmla="val 4278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13E3240-7DA6-7E4B-BEE5-D6D9A212DA3E}"/>
              </a:ext>
            </a:extLst>
          </p:cNvPr>
          <p:cNvPicPr>
            <a:picLocks noChangeAspect="1"/>
          </p:cNvPicPr>
          <p:nvPr userDrawn="1"/>
        </p:nvPicPr>
        <p:blipFill>
          <a:blip r:embed="rId3"/>
          <a:stretch>
            <a:fillRect/>
          </a:stretch>
        </p:blipFill>
        <p:spPr>
          <a:xfrm>
            <a:off x="471055" y="6409267"/>
            <a:ext cx="1644716" cy="160672"/>
          </a:xfrm>
          <a:prstGeom prst="rect">
            <a:avLst/>
          </a:prstGeom>
        </p:spPr>
      </p:pic>
    </p:spTree>
    <p:extLst>
      <p:ext uri="{BB962C8B-B14F-4D97-AF65-F5344CB8AC3E}">
        <p14:creationId xmlns:p14="http://schemas.microsoft.com/office/powerpoint/2010/main" val="2591007059"/>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000">
              <a:schemeClr val="accent3">
                <a:lumMod val="20000"/>
                <a:lumOff val="80000"/>
              </a:schemeClr>
            </a:gs>
            <a:gs pos="100000">
              <a:schemeClr val="bg1"/>
            </a:gs>
          </a:gsLst>
          <a:lin ang="5400000" scaled="1"/>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B8793F-EDA6-5D4A-BE31-E7A0D2E2E746}"/>
              </a:ext>
            </a:extLst>
          </p:cNvPr>
          <p:cNvPicPr>
            <a:picLocks noChangeAspect="1"/>
          </p:cNvPicPr>
          <p:nvPr userDrawn="1"/>
        </p:nvPicPr>
        <p:blipFill>
          <a:blip r:embed="rId3"/>
          <a:stretch>
            <a:fillRect/>
          </a:stretch>
        </p:blipFill>
        <p:spPr>
          <a:xfrm>
            <a:off x="457200" y="6340956"/>
            <a:ext cx="1690255" cy="164330"/>
          </a:xfrm>
          <a:prstGeom prst="rect">
            <a:avLst/>
          </a:prstGeom>
        </p:spPr>
      </p:pic>
      <p:pic>
        <p:nvPicPr>
          <p:cNvPr id="5" name="Graphic 4">
            <a:extLst>
              <a:ext uri="{FF2B5EF4-FFF2-40B4-BE49-F238E27FC236}">
                <a16:creationId xmlns:a16="http://schemas.microsoft.com/office/drawing/2014/main" id="{360609E1-A3A1-B845-B360-9B5F747020F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30533" y="301344"/>
            <a:ext cx="3386483" cy="3350457"/>
          </a:xfrm>
          <a:prstGeom prst="rect">
            <a:avLst/>
          </a:prstGeom>
        </p:spPr>
      </p:pic>
    </p:spTree>
    <p:extLst>
      <p:ext uri="{BB962C8B-B14F-4D97-AF65-F5344CB8AC3E}">
        <p14:creationId xmlns:p14="http://schemas.microsoft.com/office/powerpoint/2010/main" val="1183415958"/>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tx2"/>
            </a:gs>
            <a:gs pos="100000">
              <a:schemeClr val="bg2"/>
            </a:gs>
          </a:gsLst>
          <a:lin ang="0" scaled="1"/>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7A0F3AE-BB81-6F4D-8914-AFD17943CCCE}"/>
              </a:ext>
            </a:extLst>
          </p:cNvPr>
          <p:cNvPicPr>
            <a:picLocks noChangeAspect="1"/>
          </p:cNvPicPr>
          <p:nvPr userDrawn="1"/>
        </p:nvPicPr>
        <p:blipFill>
          <a:blip r:embed="rId3"/>
          <a:stretch>
            <a:fillRect/>
          </a:stretch>
        </p:blipFill>
        <p:spPr>
          <a:xfrm>
            <a:off x="10170867" y="6359236"/>
            <a:ext cx="1644716" cy="159903"/>
          </a:xfrm>
          <a:prstGeom prst="rect">
            <a:avLst/>
          </a:prstGeom>
        </p:spPr>
      </p:pic>
    </p:spTree>
    <p:extLst>
      <p:ext uri="{BB962C8B-B14F-4D97-AF65-F5344CB8AC3E}">
        <p14:creationId xmlns:p14="http://schemas.microsoft.com/office/powerpoint/2010/main" val="3046123922"/>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bg1"/>
            </a:gs>
            <a:gs pos="100000">
              <a:schemeClr val="bg1">
                <a:lumMod val="85000"/>
              </a:schemeClr>
            </a:gs>
          </a:gsLst>
          <a:lin ang="16200000" scaled="1"/>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9AB3B-4D2C-5E4B-8399-83959700EAB1}"/>
              </a:ext>
            </a:extLst>
          </p:cNvPr>
          <p:cNvPicPr>
            <a:picLocks noChangeAspect="1"/>
          </p:cNvPicPr>
          <p:nvPr userDrawn="1"/>
        </p:nvPicPr>
        <p:blipFill>
          <a:blip r:embed="rId3"/>
          <a:stretch>
            <a:fillRect/>
          </a:stretch>
        </p:blipFill>
        <p:spPr>
          <a:xfrm>
            <a:off x="457200" y="6340956"/>
            <a:ext cx="1690255" cy="164330"/>
          </a:xfrm>
          <a:prstGeom prst="rect">
            <a:avLst/>
          </a:prstGeom>
        </p:spPr>
      </p:pic>
      <p:pic>
        <p:nvPicPr>
          <p:cNvPr id="4" name="Graphic 3">
            <a:extLst>
              <a:ext uri="{FF2B5EF4-FFF2-40B4-BE49-F238E27FC236}">
                <a16:creationId xmlns:a16="http://schemas.microsoft.com/office/drawing/2014/main" id="{438B6CF5-AAE0-5042-8D3F-3BFDCCE040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30534" y="301344"/>
            <a:ext cx="3386483" cy="3350457"/>
          </a:xfrm>
          <a:prstGeom prst="rect">
            <a:avLst/>
          </a:prstGeom>
        </p:spPr>
      </p:pic>
    </p:spTree>
    <p:extLst>
      <p:ext uri="{BB962C8B-B14F-4D97-AF65-F5344CB8AC3E}">
        <p14:creationId xmlns:p14="http://schemas.microsoft.com/office/powerpoint/2010/main" val="887187359"/>
      </p:ext>
    </p:extLst>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8DF51E-E3B2-2E49-BCB6-6BC47CD6CBB3}"/>
              </a:ext>
            </a:extLst>
          </p:cNvPr>
          <p:cNvPicPr>
            <a:picLocks noChangeAspect="1"/>
          </p:cNvPicPr>
          <p:nvPr userDrawn="1"/>
        </p:nvPicPr>
        <p:blipFill>
          <a:blip r:embed="rId3"/>
          <a:stretch>
            <a:fillRect/>
          </a:stretch>
        </p:blipFill>
        <p:spPr>
          <a:xfrm>
            <a:off x="10170867" y="6359236"/>
            <a:ext cx="1644716" cy="159903"/>
          </a:xfrm>
          <a:prstGeom prst="rect">
            <a:avLst/>
          </a:prstGeom>
        </p:spPr>
      </p:pic>
    </p:spTree>
    <p:extLst>
      <p:ext uri="{BB962C8B-B14F-4D97-AF65-F5344CB8AC3E}">
        <p14:creationId xmlns:p14="http://schemas.microsoft.com/office/powerpoint/2010/main" val="3146508941"/>
      </p:ext>
    </p:extLst>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B7D4328-EB39-744A-9FCD-2CD630E637B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549464" y="360447"/>
            <a:ext cx="4296506" cy="4296506"/>
          </a:xfrm>
          <a:prstGeom prst="rect">
            <a:avLst/>
          </a:prstGeom>
        </p:spPr>
      </p:pic>
    </p:spTree>
    <p:extLst>
      <p:ext uri="{BB962C8B-B14F-4D97-AF65-F5344CB8AC3E}">
        <p14:creationId xmlns:p14="http://schemas.microsoft.com/office/powerpoint/2010/main" val="364103927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s://www.irs.gov/newsroom/covid-19-related-employee-retention-credits-determining-qualified-wages-faqs"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irs.gov/pub/irs-pdf/i941x.pdf" TargetMode="External"/><Relationship Id="rId2" Type="http://schemas.openxmlformats.org/officeDocument/2006/relationships/hyperlink" Target="https://www.irs.gov/pub/irs-pdf/f941x.pdf"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www.irs.gov/newsroom/faqs-employee-retention-credit-under-the-cares-act" TargetMode="External"/><Relationship Id="rId2" Type="http://schemas.openxmlformats.org/officeDocument/2006/relationships/hyperlink" Target="https://beachfleischman.com/tax-bites/2020/04/employee-retention-credit/"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hyperlink" Target="https://www.irs.gov/newsroom/covid-19-related-employee-retention-credits-determining-qualified-wages-faqs" TargetMode="Externa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E1931C10-48BA-DF4A-BE70-30B10FD674CE}"/>
              </a:ext>
            </a:extLst>
          </p:cNvPr>
          <p:cNvSpPr/>
          <p:nvPr/>
        </p:nvSpPr>
        <p:spPr>
          <a:xfrm>
            <a:off x="6277709" y="5486400"/>
            <a:ext cx="5914291" cy="1371600"/>
          </a:xfrm>
          <a:prstGeom prst="round2DiagRect">
            <a:avLst>
              <a:gd name="adj1" fmla="val 500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September 30, 2021</a:t>
            </a:r>
            <a:endParaRPr lang="en-US" dirty="0"/>
          </a:p>
        </p:txBody>
      </p:sp>
      <p:cxnSp>
        <p:nvCxnSpPr>
          <p:cNvPr id="11" name="Straight Connector 10">
            <a:extLst>
              <a:ext uri="{FF2B5EF4-FFF2-40B4-BE49-F238E27FC236}">
                <a16:creationId xmlns:a16="http://schemas.microsoft.com/office/drawing/2014/main" id="{36AFE2EC-BF01-AD40-8224-A13CFFF5D1E6}"/>
              </a:ext>
            </a:extLst>
          </p:cNvPr>
          <p:cNvCxnSpPr>
            <a:cxnSpLocks/>
          </p:cNvCxnSpPr>
          <p:nvPr/>
        </p:nvCxnSpPr>
        <p:spPr>
          <a:xfrm>
            <a:off x="618627" y="3077920"/>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5E7D550-3C98-4C15-B390-4229987E9974}"/>
              </a:ext>
            </a:extLst>
          </p:cNvPr>
          <p:cNvSpPr/>
          <p:nvPr/>
        </p:nvSpPr>
        <p:spPr>
          <a:xfrm>
            <a:off x="474315" y="1733816"/>
            <a:ext cx="9834056" cy="1107996"/>
          </a:xfrm>
          <a:prstGeom prst="rect">
            <a:avLst/>
          </a:prstGeom>
        </p:spPr>
        <p:txBody>
          <a:bodyPr wrap="square">
            <a:spAutoFit/>
          </a:bodyPr>
          <a:lstStyle/>
          <a:p>
            <a:r>
              <a:rPr lang="en-US" sz="6600" b="1" dirty="0">
                <a:solidFill>
                  <a:schemeClr val="bg2"/>
                </a:solidFill>
                <a:latin typeface="Serenity" panose="02000606030000020004" pitchFamily="2" charset="77"/>
              </a:rPr>
              <a:t>Employee </a:t>
            </a:r>
            <a:r>
              <a:rPr lang="en-US" sz="6600" b="1" dirty="0">
                <a:latin typeface="Serenity" panose="02000606030000020004" pitchFamily="2" charset="77"/>
              </a:rPr>
              <a:t>Retention Credit</a:t>
            </a:r>
          </a:p>
        </p:txBody>
      </p:sp>
    </p:spTree>
    <p:extLst>
      <p:ext uri="{BB962C8B-B14F-4D97-AF65-F5344CB8AC3E}">
        <p14:creationId xmlns:p14="http://schemas.microsoft.com/office/powerpoint/2010/main" val="3832989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ERC – IRS Notice 2021-49</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928028"/>
            <a:ext cx="9594284" cy="4493538"/>
          </a:xfrm>
          <a:prstGeom prst="rect">
            <a:avLst/>
          </a:prstGeom>
          <a:noFill/>
        </p:spPr>
        <p:txBody>
          <a:bodyPr wrap="square" rtlCol="0">
            <a:spAutoFit/>
          </a:bodyPr>
          <a:lstStyle/>
          <a:p>
            <a:pPr marL="457200" indent="-4572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The credit reduces the wage/health insurance deduction on the tax return for the tax year of the credit.</a:t>
            </a:r>
            <a:br>
              <a:rPr lang="en-US" sz="2600" dirty="0">
                <a:solidFill>
                  <a:schemeClr val="tx1">
                    <a:lumMod val="90000"/>
                    <a:lumOff val="10000"/>
                  </a:schemeClr>
                </a:solidFill>
                <a:latin typeface="Work Sans" pitchFamily="2" charset="77"/>
                <a:cs typeface="Calibri" panose="020F0502020204030204" pitchFamily="34" charset="0"/>
              </a:rPr>
            </a:br>
            <a:endParaRPr lang="en-US" sz="2600" dirty="0">
              <a:solidFill>
                <a:schemeClr val="tx1">
                  <a:lumMod val="90000"/>
                  <a:lumOff val="10000"/>
                </a:schemeClr>
              </a:solidFill>
              <a:latin typeface="Work Sans" pitchFamily="2" charset="77"/>
              <a:cs typeface="Calibri" panose="020F0502020204030204" pitchFamily="34" charset="0"/>
            </a:endParaRPr>
          </a:p>
          <a:p>
            <a:pPr marL="457200" indent="-4572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If you file retroactive claims for 2020, amended 2020 company tax returns (and related individual returns for an s-corp or partnership) will be required. </a:t>
            </a:r>
            <a:br>
              <a:rPr lang="en-US" sz="2600" dirty="0">
                <a:solidFill>
                  <a:schemeClr val="tx1">
                    <a:lumMod val="90000"/>
                    <a:lumOff val="10000"/>
                  </a:schemeClr>
                </a:solidFill>
                <a:latin typeface="Work Sans" pitchFamily="2" charset="77"/>
                <a:cs typeface="Calibri" panose="020F0502020204030204" pitchFamily="34" charset="0"/>
              </a:rPr>
            </a:br>
            <a:endParaRPr lang="en-US" sz="2600" dirty="0">
              <a:solidFill>
                <a:schemeClr val="tx1">
                  <a:lumMod val="90000"/>
                  <a:lumOff val="10000"/>
                </a:schemeClr>
              </a:solidFill>
              <a:latin typeface="Work Sans" pitchFamily="2" charset="77"/>
              <a:cs typeface="Calibri" panose="020F0502020204030204" pitchFamily="34" charset="0"/>
            </a:endParaRPr>
          </a:p>
          <a:p>
            <a:pPr marL="457200" indent="-4572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There will be tax due, and potentially interest and penalties associated with the amended returns.  </a:t>
            </a:r>
            <a:br>
              <a:rPr lang="en-US" sz="2600" dirty="0">
                <a:solidFill>
                  <a:schemeClr val="tx1">
                    <a:lumMod val="90000"/>
                    <a:lumOff val="10000"/>
                  </a:schemeClr>
                </a:solidFill>
                <a:latin typeface="Work Sans" pitchFamily="2" charset="77"/>
                <a:cs typeface="Calibri" panose="020F0502020204030204" pitchFamily="34" charset="0"/>
              </a:rPr>
            </a:br>
            <a:endParaRPr lang="en-US" sz="2600" dirty="0">
              <a:solidFill>
                <a:schemeClr val="tx1">
                  <a:lumMod val="90000"/>
                  <a:lumOff val="10000"/>
                </a:schemeClr>
              </a:solidFill>
              <a:latin typeface="Work Sans" pitchFamily="2" charset="77"/>
              <a:cs typeface="Calibri" panose="020F0502020204030204" pitchFamily="34" charset="0"/>
            </a:endParaRPr>
          </a:p>
        </p:txBody>
      </p:sp>
    </p:spTree>
    <p:extLst>
      <p:ext uri="{BB962C8B-B14F-4D97-AF65-F5344CB8AC3E}">
        <p14:creationId xmlns:p14="http://schemas.microsoft.com/office/powerpoint/2010/main" val="3386166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ERC – IRS Notice 2021-49</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928028"/>
            <a:ext cx="9594284" cy="2893100"/>
          </a:xfrm>
          <a:prstGeom prst="rect">
            <a:avLst/>
          </a:prstGeom>
          <a:noFill/>
        </p:spPr>
        <p:txBody>
          <a:bodyPr wrap="square" rtlCol="0">
            <a:spAutoFit/>
          </a:bodyPr>
          <a:lstStyle/>
          <a:p>
            <a:pPr marL="457200" indent="-4572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Tips are eligible wages for purposes of ERC</a:t>
            </a:r>
            <a:br>
              <a:rPr lang="en-US" sz="2600" dirty="0">
                <a:solidFill>
                  <a:schemeClr val="tx1">
                    <a:lumMod val="90000"/>
                    <a:lumOff val="10000"/>
                  </a:schemeClr>
                </a:solidFill>
                <a:latin typeface="Work Sans" pitchFamily="2" charset="77"/>
                <a:cs typeface="Calibri" panose="020F0502020204030204" pitchFamily="34" charset="0"/>
              </a:rPr>
            </a:br>
            <a:endParaRPr lang="en-US" sz="2600" dirty="0">
              <a:solidFill>
                <a:schemeClr val="tx1">
                  <a:lumMod val="90000"/>
                  <a:lumOff val="10000"/>
                </a:schemeClr>
              </a:solidFill>
              <a:latin typeface="Work Sans" pitchFamily="2" charset="77"/>
              <a:cs typeface="Calibri" panose="020F0502020204030204" pitchFamily="34" charset="0"/>
            </a:endParaRPr>
          </a:p>
          <a:p>
            <a:pPr marL="457200" indent="-4572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Clarified the related party restrictions</a:t>
            </a:r>
            <a:br>
              <a:rPr lang="en-US" sz="2600" dirty="0">
                <a:solidFill>
                  <a:schemeClr val="tx1">
                    <a:lumMod val="90000"/>
                    <a:lumOff val="10000"/>
                  </a:schemeClr>
                </a:solidFill>
                <a:latin typeface="Work Sans" pitchFamily="2" charset="77"/>
                <a:cs typeface="Calibri" panose="020F0502020204030204" pitchFamily="34" charset="0"/>
              </a:rPr>
            </a:br>
            <a:endParaRPr lang="en-US" sz="2600" dirty="0">
              <a:solidFill>
                <a:schemeClr val="tx1">
                  <a:lumMod val="90000"/>
                  <a:lumOff val="10000"/>
                </a:schemeClr>
              </a:solidFill>
              <a:latin typeface="Work Sans" pitchFamily="2" charset="77"/>
              <a:cs typeface="Calibri" panose="020F0502020204030204" pitchFamily="34" charset="0"/>
            </a:endParaRPr>
          </a:p>
          <a:p>
            <a:pPr marL="457200" indent="-4572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Provided guidance on the gross receipts rule for:</a:t>
            </a:r>
            <a:br>
              <a:rPr lang="en-US" sz="2600" dirty="0">
                <a:solidFill>
                  <a:schemeClr val="tx1">
                    <a:lumMod val="90000"/>
                    <a:lumOff val="10000"/>
                  </a:schemeClr>
                </a:solidFill>
                <a:latin typeface="Work Sans" pitchFamily="2" charset="77"/>
                <a:cs typeface="Calibri" panose="020F0502020204030204" pitchFamily="34" charset="0"/>
              </a:rPr>
            </a:br>
            <a:r>
              <a:rPr lang="en-US" sz="2600" dirty="0">
                <a:solidFill>
                  <a:schemeClr val="tx1">
                    <a:lumMod val="90000"/>
                    <a:lumOff val="10000"/>
                  </a:schemeClr>
                </a:solidFill>
                <a:latin typeface="Work Sans" pitchFamily="2" charset="77"/>
                <a:cs typeface="Calibri" panose="020F0502020204030204" pitchFamily="34" charset="0"/>
              </a:rPr>
              <a:t> - acquisitions</a:t>
            </a:r>
            <a:br>
              <a:rPr lang="en-US" sz="2600" dirty="0">
                <a:solidFill>
                  <a:schemeClr val="tx1">
                    <a:lumMod val="90000"/>
                    <a:lumOff val="10000"/>
                  </a:schemeClr>
                </a:solidFill>
                <a:latin typeface="Work Sans" pitchFamily="2" charset="77"/>
                <a:cs typeface="Calibri" panose="020F0502020204030204" pitchFamily="34" charset="0"/>
              </a:rPr>
            </a:br>
            <a:r>
              <a:rPr lang="en-US" sz="2600" dirty="0">
                <a:solidFill>
                  <a:schemeClr val="tx1">
                    <a:lumMod val="90000"/>
                    <a:lumOff val="10000"/>
                  </a:schemeClr>
                </a:solidFill>
                <a:latin typeface="Work Sans" pitchFamily="2" charset="77"/>
                <a:cs typeface="Calibri" panose="020F0502020204030204" pitchFamily="34" charset="0"/>
              </a:rPr>
              <a:t> - new businesses formed in 2020</a:t>
            </a:r>
          </a:p>
        </p:txBody>
      </p:sp>
    </p:spTree>
    <p:extLst>
      <p:ext uri="{BB962C8B-B14F-4D97-AF65-F5344CB8AC3E}">
        <p14:creationId xmlns:p14="http://schemas.microsoft.com/office/powerpoint/2010/main" val="634822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ERC – IRS Rev Proc 2021-33</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928028"/>
            <a:ext cx="9594284" cy="2492990"/>
          </a:xfrm>
          <a:prstGeom prst="rect">
            <a:avLst/>
          </a:prstGeom>
          <a:noFill/>
        </p:spPr>
        <p:txBody>
          <a:bodyPr wrap="square" rtlCol="0">
            <a:spAutoFit/>
          </a:bodyPr>
          <a:lstStyle/>
          <a:p>
            <a:pPr marL="457200" indent="-4572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Excluded the following amounts from Gross Receipts when determining eligibility:</a:t>
            </a:r>
          </a:p>
          <a:p>
            <a:pPr marL="914400" lvl="1" indent="-4572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PPP Loan forgiveness amount</a:t>
            </a:r>
          </a:p>
          <a:p>
            <a:pPr marL="914400" lvl="1" indent="-4572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Shuttered Venue Operators Grants</a:t>
            </a:r>
          </a:p>
          <a:p>
            <a:pPr marL="914400" lvl="1" indent="-4572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Restaurant Revitalization Grants</a:t>
            </a:r>
          </a:p>
          <a:p>
            <a:pPr marL="914400" lvl="1" indent="-457200">
              <a:buFont typeface="Arial" panose="020B0604020202020204" pitchFamily="34" charset="0"/>
              <a:buChar char="•"/>
            </a:pPr>
            <a:endParaRPr lang="en-US" sz="2600" dirty="0">
              <a:solidFill>
                <a:schemeClr val="tx1">
                  <a:lumMod val="90000"/>
                  <a:lumOff val="10000"/>
                </a:schemeClr>
              </a:solidFill>
              <a:latin typeface="Work Sans" pitchFamily="2" charset="77"/>
              <a:cs typeface="Calibri" panose="020F0502020204030204" pitchFamily="34" charset="0"/>
            </a:endParaRPr>
          </a:p>
        </p:txBody>
      </p:sp>
    </p:spTree>
    <p:extLst>
      <p:ext uri="{BB962C8B-B14F-4D97-AF65-F5344CB8AC3E}">
        <p14:creationId xmlns:p14="http://schemas.microsoft.com/office/powerpoint/2010/main" val="104367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ERC – BOLO</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928028"/>
            <a:ext cx="9594284" cy="4093428"/>
          </a:xfrm>
          <a:prstGeom prst="rect">
            <a:avLst/>
          </a:prstGeom>
          <a:noFill/>
        </p:spPr>
        <p:txBody>
          <a:bodyPr wrap="square" rtlCol="0">
            <a:spAutoFit/>
          </a:bodyPr>
          <a:lstStyle/>
          <a:p>
            <a:r>
              <a:rPr lang="en-US" sz="2600" dirty="0">
                <a:solidFill>
                  <a:schemeClr val="tx1">
                    <a:lumMod val="90000"/>
                    <a:lumOff val="10000"/>
                  </a:schemeClr>
                </a:solidFill>
                <a:latin typeface="Work Sans" pitchFamily="2" charset="77"/>
                <a:cs typeface="Calibri" panose="020F0502020204030204" pitchFamily="34" charset="0"/>
              </a:rPr>
              <a:t>Be on the lookout for what happens with the current Infrastructure Bill.</a:t>
            </a:r>
          </a:p>
          <a:p>
            <a:endParaRPr lang="en-US" sz="2600" dirty="0">
              <a:solidFill>
                <a:schemeClr val="tx1">
                  <a:lumMod val="90000"/>
                  <a:lumOff val="10000"/>
                </a:schemeClr>
              </a:solidFill>
              <a:latin typeface="Work Sans" pitchFamily="2" charset="77"/>
              <a:cs typeface="Calibri" panose="020F0502020204030204" pitchFamily="34" charset="0"/>
            </a:endParaRPr>
          </a:p>
          <a:p>
            <a:pPr marL="457200" indent="-4572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Current version would end the ERC program on September 30, 2021. The only exception would be for wages paid by an eligible Recovery Startup Business.</a:t>
            </a:r>
            <a:br>
              <a:rPr lang="en-US" sz="2600" dirty="0">
                <a:solidFill>
                  <a:schemeClr val="tx1">
                    <a:lumMod val="90000"/>
                    <a:lumOff val="10000"/>
                  </a:schemeClr>
                </a:solidFill>
                <a:latin typeface="Work Sans" pitchFamily="2" charset="77"/>
                <a:cs typeface="Calibri" panose="020F0502020204030204" pitchFamily="34" charset="0"/>
              </a:rPr>
            </a:br>
            <a:endParaRPr lang="en-US" sz="2600" dirty="0">
              <a:solidFill>
                <a:schemeClr val="tx1">
                  <a:lumMod val="90000"/>
                  <a:lumOff val="10000"/>
                </a:schemeClr>
              </a:solidFill>
              <a:latin typeface="Work Sans" pitchFamily="2" charset="77"/>
              <a:cs typeface="Calibri" panose="020F0502020204030204" pitchFamily="34" charset="0"/>
            </a:endParaRPr>
          </a:p>
          <a:p>
            <a:pPr marL="457200" indent="-4572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Congressional action could come at any time</a:t>
            </a:r>
          </a:p>
          <a:p>
            <a:pPr marL="457200" indent="-457200">
              <a:buFont typeface="Arial" panose="020B0604020202020204" pitchFamily="34" charset="0"/>
              <a:buChar char="•"/>
            </a:pPr>
            <a:endParaRPr lang="en-US" sz="2600" dirty="0">
              <a:solidFill>
                <a:schemeClr val="tx1">
                  <a:lumMod val="90000"/>
                  <a:lumOff val="10000"/>
                </a:schemeClr>
              </a:solidFill>
              <a:latin typeface="Work Sans" pitchFamily="2" charset="77"/>
              <a:cs typeface="Calibri" panose="020F0502020204030204" pitchFamily="34" charset="0"/>
            </a:endParaRPr>
          </a:p>
          <a:p>
            <a:pPr marL="457200" indent="-4572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Or not….</a:t>
            </a:r>
          </a:p>
        </p:txBody>
      </p:sp>
    </p:spTree>
    <p:extLst>
      <p:ext uri="{BB962C8B-B14F-4D97-AF65-F5344CB8AC3E}">
        <p14:creationId xmlns:p14="http://schemas.microsoft.com/office/powerpoint/2010/main" val="92321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Employee Retention Credit (ERC)</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928028"/>
            <a:ext cx="9594284" cy="3693319"/>
          </a:xfrm>
          <a:prstGeom prst="rect">
            <a:avLst/>
          </a:prstGeom>
          <a:noFill/>
        </p:spPr>
        <p:txBody>
          <a:bodyPr wrap="square" rtlCol="0">
            <a:spAutoFit/>
          </a:bodyPr>
          <a:lstStyle/>
          <a:p>
            <a:r>
              <a:rPr lang="en-US" sz="2600" dirty="0">
                <a:solidFill>
                  <a:schemeClr val="tx1">
                    <a:lumMod val="90000"/>
                    <a:lumOff val="10000"/>
                  </a:schemeClr>
                </a:solidFill>
                <a:latin typeface="Work Sans" pitchFamily="2" charset="77"/>
                <a:cs typeface="Calibri" panose="020F0502020204030204" pitchFamily="34" charset="0"/>
              </a:rPr>
              <a:t>The ERC is computed using eligible wages and allocable health care costs:</a:t>
            </a:r>
          </a:p>
          <a:p>
            <a:endParaRPr lang="en-US" sz="2600" dirty="0">
              <a:solidFill>
                <a:schemeClr val="tx1">
                  <a:lumMod val="90000"/>
                  <a:lumOff val="10000"/>
                </a:schemeClr>
              </a:solidFill>
              <a:latin typeface="Work Sans" pitchFamily="2" charset="77"/>
              <a:cs typeface="Calibri" panose="020F0502020204030204" pitchFamily="34" charset="0"/>
            </a:endParaRPr>
          </a:p>
          <a:p>
            <a:pPr marL="457200" indent="-4572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Eligible wages are generally gross FICA wages paid during the relevant period </a:t>
            </a:r>
            <a:br>
              <a:rPr lang="en-US" sz="2600" dirty="0">
                <a:solidFill>
                  <a:schemeClr val="tx1">
                    <a:lumMod val="90000"/>
                    <a:lumOff val="10000"/>
                  </a:schemeClr>
                </a:solidFill>
                <a:latin typeface="Work Sans" pitchFamily="2" charset="77"/>
                <a:cs typeface="Calibri" panose="020F0502020204030204" pitchFamily="34" charset="0"/>
              </a:rPr>
            </a:br>
            <a:endParaRPr lang="en-US" sz="2600" dirty="0">
              <a:solidFill>
                <a:schemeClr val="tx1">
                  <a:lumMod val="90000"/>
                  <a:lumOff val="10000"/>
                </a:schemeClr>
              </a:solidFill>
              <a:latin typeface="Work Sans" pitchFamily="2" charset="77"/>
              <a:cs typeface="Calibri" panose="020F0502020204030204" pitchFamily="34" charset="0"/>
            </a:endParaRPr>
          </a:p>
          <a:p>
            <a:pPr marL="457200" indent="-4572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Allocable health care costs are costs for insurance that are related to the relevant period (could be paid earlier or later)</a:t>
            </a:r>
          </a:p>
        </p:txBody>
      </p:sp>
    </p:spTree>
    <p:extLst>
      <p:ext uri="{BB962C8B-B14F-4D97-AF65-F5344CB8AC3E}">
        <p14:creationId xmlns:p14="http://schemas.microsoft.com/office/powerpoint/2010/main" val="2104812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ERC Eligibility</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928028"/>
            <a:ext cx="9594284" cy="3293209"/>
          </a:xfrm>
          <a:prstGeom prst="rect">
            <a:avLst/>
          </a:prstGeom>
          <a:noFill/>
        </p:spPr>
        <p:txBody>
          <a:bodyPr wrap="square" rtlCol="0">
            <a:spAutoFit/>
          </a:bodyPr>
          <a:lstStyle/>
          <a:p>
            <a:pPr marL="457200" indent="-4572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The credit is available for:</a:t>
            </a:r>
            <a:br>
              <a:rPr lang="en-US" sz="2600" dirty="0">
                <a:solidFill>
                  <a:schemeClr val="tx1">
                    <a:lumMod val="90000"/>
                    <a:lumOff val="10000"/>
                  </a:schemeClr>
                </a:solidFill>
                <a:latin typeface="Work Sans" pitchFamily="2" charset="77"/>
                <a:cs typeface="Calibri" panose="020F0502020204030204" pitchFamily="34" charset="0"/>
              </a:rPr>
            </a:br>
            <a:r>
              <a:rPr lang="en-US" sz="2600" dirty="0">
                <a:solidFill>
                  <a:schemeClr val="tx1">
                    <a:lumMod val="90000"/>
                    <a:lumOff val="10000"/>
                  </a:schemeClr>
                </a:solidFill>
                <a:latin typeface="Work Sans" pitchFamily="2" charset="77"/>
                <a:cs typeface="Calibri" panose="020F0502020204030204" pitchFamily="34" charset="0"/>
              </a:rPr>
              <a:t> - March 12, 2020 – December 31, 2020 and</a:t>
            </a:r>
            <a:br>
              <a:rPr lang="en-US" sz="2600" dirty="0">
                <a:solidFill>
                  <a:schemeClr val="tx1">
                    <a:lumMod val="90000"/>
                    <a:lumOff val="10000"/>
                  </a:schemeClr>
                </a:solidFill>
                <a:latin typeface="Work Sans" pitchFamily="2" charset="77"/>
                <a:cs typeface="Calibri" panose="020F0502020204030204" pitchFamily="34" charset="0"/>
              </a:rPr>
            </a:br>
            <a:r>
              <a:rPr lang="en-US" sz="2600" dirty="0">
                <a:solidFill>
                  <a:schemeClr val="tx1">
                    <a:lumMod val="90000"/>
                    <a:lumOff val="10000"/>
                  </a:schemeClr>
                </a:solidFill>
                <a:latin typeface="Work Sans" pitchFamily="2" charset="77"/>
                <a:cs typeface="Calibri" panose="020F0502020204030204" pitchFamily="34" charset="0"/>
              </a:rPr>
              <a:t> - January 1, 2021 – December 31, 2021</a:t>
            </a:r>
            <a:br>
              <a:rPr lang="en-US" sz="2600" dirty="0">
                <a:solidFill>
                  <a:schemeClr val="tx1">
                    <a:lumMod val="90000"/>
                    <a:lumOff val="10000"/>
                  </a:schemeClr>
                </a:solidFill>
                <a:latin typeface="Work Sans" pitchFamily="2" charset="77"/>
                <a:cs typeface="Calibri" panose="020F0502020204030204" pitchFamily="34" charset="0"/>
              </a:rPr>
            </a:br>
            <a:endParaRPr lang="en-US" sz="2600" dirty="0">
              <a:solidFill>
                <a:schemeClr val="tx1">
                  <a:lumMod val="90000"/>
                  <a:lumOff val="10000"/>
                </a:schemeClr>
              </a:solidFill>
              <a:latin typeface="Work Sans" pitchFamily="2" charset="77"/>
              <a:cs typeface="Calibri" panose="020F0502020204030204" pitchFamily="34" charset="0"/>
            </a:endParaRPr>
          </a:p>
          <a:p>
            <a:pPr marL="457200" indent="-4572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The eligibility and credit computations are slightly different for 2020 and 2021</a:t>
            </a:r>
            <a:br>
              <a:rPr lang="en-US" sz="2600" dirty="0">
                <a:solidFill>
                  <a:schemeClr val="tx1">
                    <a:lumMod val="90000"/>
                    <a:lumOff val="10000"/>
                  </a:schemeClr>
                </a:solidFill>
                <a:latin typeface="Work Sans" pitchFamily="2" charset="77"/>
                <a:cs typeface="Calibri" panose="020F0502020204030204" pitchFamily="34" charset="0"/>
              </a:rPr>
            </a:br>
            <a:endParaRPr lang="en-US" sz="2600" dirty="0">
              <a:solidFill>
                <a:schemeClr val="tx1">
                  <a:lumMod val="90000"/>
                  <a:lumOff val="10000"/>
                </a:schemeClr>
              </a:solidFill>
              <a:latin typeface="Work Sans" pitchFamily="2" charset="77"/>
              <a:cs typeface="Calibri" panose="020F0502020204030204" pitchFamily="34" charset="0"/>
            </a:endParaRPr>
          </a:p>
          <a:p>
            <a:pPr marL="457200" indent="-4572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We will address each year individually</a:t>
            </a:r>
          </a:p>
        </p:txBody>
      </p:sp>
    </p:spTree>
    <p:extLst>
      <p:ext uri="{BB962C8B-B14F-4D97-AF65-F5344CB8AC3E}">
        <p14:creationId xmlns:p14="http://schemas.microsoft.com/office/powerpoint/2010/main" val="641151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chemeClr val="bg1"/>
                </a:solidFill>
                <a:latin typeface="Serenity" panose="02000606030000020004" pitchFamily="2" charset="77"/>
              </a:rPr>
              <a:t>2020</a:t>
            </a: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928028"/>
            <a:ext cx="9594284" cy="2893100"/>
          </a:xfrm>
          <a:prstGeom prst="rect">
            <a:avLst/>
          </a:prstGeom>
          <a:noFill/>
        </p:spPr>
        <p:txBody>
          <a:bodyPr wrap="square" rtlCol="0">
            <a:spAutoFit/>
          </a:bodyPr>
          <a:lstStyle/>
          <a:p>
            <a:r>
              <a:rPr lang="en-US" sz="2600" dirty="0">
                <a:solidFill>
                  <a:schemeClr val="bg1"/>
                </a:solidFill>
                <a:latin typeface="Work Sans" pitchFamily="2" charset="77"/>
                <a:cs typeface="Calibri" panose="020F0502020204030204" pitchFamily="34" charset="0"/>
              </a:rPr>
              <a:t>The following slides are related to the ERC for 2020, and 2020 only.</a:t>
            </a:r>
          </a:p>
          <a:p>
            <a:endParaRPr lang="en-US" sz="2600" dirty="0">
              <a:solidFill>
                <a:schemeClr val="bg1"/>
              </a:solidFill>
              <a:latin typeface="Work Sans" pitchFamily="2" charset="77"/>
              <a:cs typeface="Calibri" panose="020F0502020204030204" pitchFamily="34" charset="0"/>
            </a:endParaRPr>
          </a:p>
          <a:p>
            <a:r>
              <a:rPr lang="en-US" sz="2600" dirty="0">
                <a:solidFill>
                  <a:schemeClr val="bg1"/>
                </a:solidFill>
                <a:latin typeface="Work Sans" pitchFamily="2" charset="77"/>
                <a:cs typeface="Calibri" panose="020F0502020204030204" pitchFamily="34" charset="0"/>
              </a:rPr>
              <a:t>Before we start talking about 2021, you will see another blue slide like this.</a:t>
            </a:r>
          </a:p>
          <a:p>
            <a:endParaRPr lang="en-US" sz="2600" i="1" dirty="0">
              <a:solidFill>
                <a:schemeClr val="bg1"/>
              </a:solidFill>
              <a:latin typeface="Work Sans" pitchFamily="2" charset="77"/>
              <a:cs typeface="Calibri" panose="020F0502020204030204" pitchFamily="34" charset="0"/>
            </a:endParaRPr>
          </a:p>
          <a:p>
            <a:r>
              <a:rPr lang="en-US" sz="2600" dirty="0">
                <a:solidFill>
                  <a:schemeClr val="bg1"/>
                </a:solidFill>
                <a:latin typeface="Work Sans" pitchFamily="2" charset="77"/>
                <a:cs typeface="Calibri" panose="020F0502020204030204" pitchFamily="34" charset="0"/>
              </a:rPr>
              <a:t>Do not confuse the rules for each year.</a:t>
            </a:r>
          </a:p>
        </p:txBody>
      </p:sp>
    </p:spTree>
    <p:extLst>
      <p:ext uri="{BB962C8B-B14F-4D97-AF65-F5344CB8AC3E}">
        <p14:creationId xmlns:p14="http://schemas.microsoft.com/office/powerpoint/2010/main" val="245337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1BE506-C7BB-CE4A-A1D7-371BAC86C4F3}"/>
              </a:ext>
            </a:extLst>
          </p:cNvPr>
          <p:cNvSpPr txBox="1"/>
          <p:nvPr/>
        </p:nvSpPr>
        <p:spPr>
          <a:xfrm>
            <a:off x="707397" y="1928028"/>
            <a:ext cx="9742672" cy="4462760"/>
          </a:xfrm>
          <a:prstGeom prst="rect">
            <a:avLst/>
          </a:prstGeom>
          <a:noFill/>
        </p:spPr>
        <p:txBody>
          <a:bodyPr wrap="square" rtlCol="0">
            <a:spAutoFit/>
          </a:bodyPr>
          <a:lstStyle/>
          <a:p>
            <a:r>
              <a:rPr lang="en-US" sz="2000" dirty="0">
                <a:solidFill>
                  <a:schemeClr val="tx1">
                    <a:lumMod val="90000"/>
                    <a:lumOff val="10000"/>
                  </a:schemeClr>
                </a:solidFill>
                <a:latin typeface="Work Sans" pitchFamily="2" charset="77"/>
                <a:cs typeface="Calibri" panose="020F0502020204030204" pitchFamily="34" charset="0"/>
              </a:rPr>
              <a:t>Two different ways to be eligible for the 2020 credit:</a:t>
            </a:r>
          </a:p>
          <a:p>
            <a:endParaRPr lang="en-US" sz="2000" dirty="0">
              <a:solidFill>
                <a:schemeClr val="tx1">
                  <a:lumMod val="90000"/>
                  <a:lumOff val="10000"/>
                </a:schemeClr>
              </a:solidFill>
              <a:latin typeface="Work Sans" pitchFamily="2" charset="77"/>
              <a:cs typeface="Calibri" panose="020F0502020204030204" pitchFamily="34" charset="0"/>
            </a:endParaRPr>
          </a:p>
          <a:p>
            <a:pPr marL="342900" lvl="0" indent="-342900">
              <a:buFont typeface="Arial" panose="020B0604020202020204" pitchFamily="34" charset="0"/>
              <a:buChar char="•"/>
            </a:pPr>
            <a:r>
              <a:rPr lang="en-US" sz="2000" dirty="0">
                <a:latin typeface="Work Sans" panose="00000500000000000000" pitchFamily="50" charset="0"/>
              </a:rPr>
              <a:t>Business had operations that were fully or partially suspended during any calendar quarter in 2020 due to government COVID-related orders.  The credit only applies to wages paid during the portion of the quarter that the business is suspended, not the entire quarter, </a:t>
            </a:r>
            <a:r>
              <a:rPr lang="en-US" sz="2000" u="sng" dirty="0">
                <a:highlight>
                  <a:srgbClr val="FFFF00"/>
                </a:highlight>
                <a:latin typeface="Work Sans" panose="00000500000000000000" pitchFamily="50" charset="0"/>
              </a:rPr>
              <a:t>OR</a:t>
            </a:r>
            <a:br>
              <a:rPr lang="en-US" sz="2000" u="sng" dirty="0">
                <a:latin typeface="Work Sans" panose="00000500000000000000" pitchFamily="50" charset="0"/>
              </a:rPr>
            </a:br>
            <a:endParaRPr lang="en-US" sz="2000" u="sng" dirty="0">
              <a:latin typeface="Work Sans" panose="00000500000000000000" pitchFamily="50" charset="0"/>
            </a:endParaRPr>
          </a:p>
          <a:p>
            <a:pPr marL="342900" lvl="0" indent="-342900">
              <a:buFont typeface="Arial" panose="020B0604020202020204" pitchFamily="34" charset="0"/>
              <a:buChar char="•"/>
            </a:pPr>
            <a:r>
              <a:rPr lang="en-US" sz="2000" dirty="0">
                <a:solidFill>
                  <a:schemeClr val="bg1">
                    <a:lumMod val="65000"/>
                  </a:schemeClr>
                </a:solidFill>
                <a:latin typeface="Work Sans" panose="00000500000000000000" pitchFamily="50" charset="0"/>
              </a:rPr>
              <a:t>Business experienced a significant decline in gross receipts during any quarter in 2020.  An employer is considered to have a significant decline in gross receipts for the period beginning with the first quarter in 2020 for which its gross receipts are less than 50 percent of gross receipts from the same quarter in 2019 and ending with the earlier of January 1, 2021 or the first quarter after the quarter for which gross receipts are greater than 80 percent of gross receipts for the same quarter in 2019. </a:t>
            </a:r>
            <a:r>
              <a:rPr lang="en-US" sz="2000" dirty="0">
                <a:latin typeface="Work Sans" panose="00000500000000000000" pitchFamily="50" charset="0"/>
              </a:rPr>
              <a:t> </a:t>
            </a:r>
          </a:p>
        </p:txBody>
      </p:sp>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ERC 2020 - Eligibility</a:t>
            </a:r>
            <a:endParaRPr lang="en-US" sz="4800" b="1" dirty="0">
              <a:latin typeface="Serenity" panose="02000606030000020004" pitchFamily="2" charset="77"/>
            </a:endParaRPr>
          </a:p>
        </p:txBody>
      </p:sp>
      <p:sp>
        <p:nvSpPr>
          <p:cNvPr id="2" name="Rectangle 1">
            <a:extLst>
              <a:ext uri="{FF2B5EF4-FFF2-40B4-BE49-F238E27FC236}">
                <a16:creationId xmlns:a16="http://schemas.microsoft.com/office/drawing/2014/main" id="{85C4CA99-AD49-4DA7-AAA9-D32DB4CA7498}"/>
              </a:ext>
            </a:extLst>
          </p:cNvPr>
          <p:cNvSpPr/>
          <p:nvPr/>
        </p:nvSpPr>
        <p:spPr>
          <a:xfrm>
            <a:off x="471055" y="2410691"/>
            <a:ext cx="10123054" cy="1560945"/>
          </a:xfrm>
          <a:prstGeom prst="rect">
            <a:avLst/>
          </a:prstGeom>
          <a:solidFill>
            <a:schemeClr val="accent6">
              <a:lumMod val="20000"/>
              <a:lumOff val="80000"/>
              <a:alpha val="15000"/>
            </a:schemeClr>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6744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ERC 2020 - Eligibility</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720131"/>
            <a:ext cx="10654961" cy="4524315"/>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schemeClr val="tx1">
                    <a:lumMod val="90000"/>
                    <a:lumOff val="10000"/>
                  </a:schemeClr>
                </a:solidFill>
                <a:latin typeface="Work Sans" pitchFamily="2" charset="77"/>
                <a:cs typeface="Calibri" panose="020F0502020204030204" pitchFamily="34" charset="0"/>
              </a:rPr>
              <a:t>For the first bullet, the company should document the specific government orders that caused them to be fully or partially shut down</a:t>
            </a:r>
          </a:p>
          <a:p>
            <a:endParaRPr lang="en-US" sz="2400" dirty="0">
              <a:solidFill>
                <a:schemeClr val="tx1">
                  <a:lumMod val="90000"/>
                  <a:lumOff val="10000"/>
                </a:schemeClr>
              </a:solidFill>
              <a:latin typeface="Work Sans" pitchFamily="2" charset="77"/>
              <a:cs typeface="Calibri" panose="020F0502020204030204" pitchFamily="34" charset="0"/>
            </a:endParaRPr>
          </a:p>
          <a:p>
            <a:pPr marL="457200" indent="-457200">
              <a:buFont typeface="Arial" panose="020B0604020202020204" pitchFamily="34" charset="0"/>
              <a:buChar char="•"/>
            </a:pPr>
            <a:r>
              <a:rPr lang="en-US" sz="2400" dirty="0">
                <a:solidFill>
                  <a:schemeClr val="tx1">
                    <a:lumMod val="90000"/>
                    <a:lumOff val="10000"/>
                  </a:schemeClr>
                </a:solidFill>
                <a:latin typeface="Work Sans" pitchFamily="2" charset="77"/>
                <a:cs typeface="Calibri" panose="020F0502020204030204" pitchFamily="34" charset="0"/>
              </a:rPr>
              <a:t>Partial shutdown – nonessential operations must represent more than 10% of revenue in the same period in 2019</a:t>
            </a:r>
          </a:p>
          <a:p>
            <a:pPr marL="457200" indent="-457200">
              <a:buFont typeface="Arial" panose="020B0604020202020204" pitchFamily="34" charset="0"/>
              <a:buChar char="•"/>
            </a:pPr>
            <a:endParaRPr lang="en-US" sz="2400" dirty="0">
              <a:solidFill>
                <a:schemeClr val="tx1">
                  <a:lumMod val="90000"/>
                  <a:lumOff val="10000"/>
                </a:schemeClr>
              </a:solidFill>
              <a:latin typeface="Work Sans" pitchFamily="2" charset="77"/>
              <a:cs typeface="Calibri" panose="020F0502020204030204" pitchFamily="34" charset="0"/>
            </a:endParaRPr>
          </a:p>
          <a:p>
            <a:pPr marL="457200" indent="-457200">
              <a:buFont typeface="Arial" panose="020B0604020202020204" pitchFamily="34" charset="0"/>
              <a:buChar char="•"/>
            </a:pPr>
            <a:r>
              <a:rPr lang="en-US" sz="2400" dirty="0">
                <a:solidFill>
                  <a:schemeClr val="tx1">
                    <a:lumMod val="90000"/>
                    <a:lumOff val="10000"/>
                  </a:schemeClr>
                </a:solidFill>
                <a:latin typeface="Work Sans" pitchFamily="2" charset="77"/>
                <a:cs typeface="Calibri" panose="020F0502020204030204" pitchFamily="34" charset="0"/>
              </a:rPr>
              <a:t>Shut down could also be due to lack of materials from suppliers who were shut down</a:t>
            </a:r>
          </a:p>
          <a:p>
            <a:pPr marL="457200" indent="-457200">
              <a:buFont typeface="Arial" panose="020B0604020202020204" pitchFamily="34" charset="0"/>
              <a:buChar char="•"/>
            </a:pPr>
            <a:endParaRPr lang="en-US" sz="2400" dirty="0">
              <a:solidFill>
                <a:schemeClr val="tx1">
                  <a:lumMod val="90000"/>
                  <a:lumOff val="10000"/>
                </a:schemeClr>
              </a:solidFill>
              <a:latin typeface="Work Sans" pitchFamily="2" charset="77"/>
              <a:cs typeface="Calibri" panose="020F0502020204030204" pitchFamily="34" charset="0"/>
            </a:endParaRPr>
          </a:p>
          <a:p>
            <a:pPr marL="457200" indent="-457200">
              <a:buFont typeface="Arial" panose="020B0604020202020204" pitchFamily="34" charset="0"/>
              <a:buChar char="•"/>
            </a:pPr>
            <a:r>
              <a:rPr lang="en-US" sz="2400" dirty="0">
                <a:solidFill>
                  <a:schemeClr val="tx1">
                    <a:lumMod val="90000"/>
                    <a:lumOff val="10000"/>
                  </a:schemeClr>
                </a:solidFill>
                <a:latin typeface="Work Sans" pitchFamily="2" charset="77"/>
                <a:cs typeface="Calibri" panose="020F0502020204030204" pitchFamily="34" charset="0"/>
              </a:rPr>
              <a:t>Only wages and allocable health costs during the shut down period are eligible for the ERC</a:t>
            </a:r>
          </a:p>
        </p:txBody>
      </p:sp>
    </p:spTree>
    <p:extLst>
      <p:ext uri="{BB962C8B-B14F-4D97-AF65-F5344CB8AC3E}">
        <p14:creationId xmlns:p14="http://schemas.microsoft.com/office/powerpoint/2010/main" val="1669443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ERC 2020 - Eligibility</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720131"/>
            <a:ext cx="10654961" cy="3908762"/>
          </a:xfrm>
          <a:prstGeom prst="rect">
            <a:avLst/>
          </a:prstGeom>
          <a:noFill/>
        </p:spPr>
        <p:txBody>
          <a:bodyPr wrap="square" rtlCol="0">
            <a:spAutoFit/>
          </a:bodyPr>
          <a:lstStyle/>
          <a:p>
            <a:r>
              <a:rPr lang="en-US" sz="2400" dirty="0">
                <a:solidFill>
                  <a:schemeClr val="tx1">
                    <a:lumMod val="90000"/>
                    <a:lumOff val="10000"/>
                  </a:schemeClr>
                </a:solidFill>
                <a:latin typeface="Work Sans" pitchFamily="2" charset="77"/>
                <a:cs typeface="Calibri" panose="020F0502020204030204" pitchFamily="34" charset="0"/>
              </a:rPr>
              <a:t>Partial Shutdown Example #1:</a:t>
            </a:r>
          </a:p>
          <a:p>
            <a:endParaRPr lang="en-US" sz="2400" dirty="0">
              <a:solidFill>
                <a:schemeClr val="tx1">
                  <a:lumMod val="90000"/>
                  <a:lumOff val="10000"/>
                </a:schemeClr>
              </a:solidFill>
              <a:latin typeface="Work Sans" pitchFamily="2" charset="77"/>
              <a:cs typeface="Calibri" panose="020F0502020204030204" pitchFamily="34" charset="0"/>
            </a:endParaRPr>
          </a:p>
          <a:p>
            <a:r>
              <a:rPr lang="en-US" sz="2000" dirty="0">
                <a:solidFill>
                  <a:schemeClr val="tx1">
                    <a:lumMod val="90000"/>
                    <a:lumOff val="10000"/>
                  </a:schemeClr>
                </a:solidFill>
                <a:latin typeface="Work Sans" pitchFamily="2" charset="77"/>
                <a:cs typeface="Calibri" panose="020F0502020204030204" pitchFamily="34" charset="0"/>
              </a:rPr>
              <a:t>A restaurant that is primarily a dine-in operation is limited by an Executive Order from the Arizona Governor to only take out orders on March 20, 2020.  On May 11, 2020, a subsequent Executive Order allows dine-in operations to resume at 50% capacity through December 31, 2020.</a:t>
            </a:r>
          </a:p>
          <a:p>
            <a:endParaRPr lang="en-US" sz="2000" dirty="0">
              <a:solidFill>
                <a:schemeClr val="tx1">
                  <a:lumMod val="90000"/>
                  <a:lumOff val="10000"/>
                </a:schemeClr>
              </a:solidFill>
              <a:latin typeface="Work Sans" pitchFamily="2" charset="77"/>
              <a:cs typeface="Calibri" panose="020F0502020204030204" pitchFamily="34" charset="0"/>
            </a:endParaRPr>
          </a:p>
          <a:p>
            <a:r>
              <a:rPr lang="en-US" sz="2000" dirty="0">
                <a:solidFill>
                  <a:schemeClr val="tx1">
                    <a:lumMod val="90000"/>
                    <a:lumOff val="10000"/>
                  </a:schemeClr>
                </a:solidFill>
                <a:latin typeface="Work Sans" pitchFamily="2" charset="77"/>
                <a:cs typeface="Calibri" panose="020F0502020204030204" pitchFamily="34" charset="0"/>
              </a:rPr>
              <a:t>This restaurant is deemed to have essential (take out) and nonessential (dine-in) operations.  The nonessential operations that are restricted by government order (dine-in) represented more than 10% of revenues in 2019.  This restaurant has experienced an eligible partial shutdown for the period March 20, 2020 through December 31, 2020. </a:t>
            </a:r>
          </a:p>
        </p:txBody>
      </p:sp>
    </p:spTree>
    <p:extLst>
      <p:ext uri="{BB962C8B-B14F-4D97-AF65-F5344CB8AC3E}">
        <p14:creationId xmlns:p14="http://schemas.microsoft.com/office/powerpoint/2010/main" val="399355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1BE506-C7BB-CE4A-A1D7-371BAC86C4F3}"/>
              </a:ext>
            </a:extLst>
          </p:cNvPr>
          <p:cNvSpPr txBox="1"/>
          <p:nvPr/>
        </p:nvSpPr>
        <p:spPr>
          <a:xfrm>
            <a:off x="894956" y="3027686"/>
            <a:ext cx="10701631" cy="1231106"/>
          </a:xfrm>
          <a:prstGeom prst="rect">
            <a:avLst/>
          </a:prstGeom>
          <a:noFill/>
        </p:spPr>
        <p:txBody>
          <a:bodyPr wrap="square" rtlCol="0">
            <a:spAutoFit/>
          </a:bodyPr>
          <a:lstStyle/>
          <a:p>
            <a:r>
              <a:rPr lang="en-US" sz="2400" b="1" dirty="0">
                <a:solidFill>
                  <a:schemeClr val="tx1">
                    <a:lumMod val="90000"/>
                    <a:lumOff val="10000"/>
                  </a:schemeClr>
                </a:solidFill>
                <a:latin typeface="Work Sans" pitchFamily="2" charset="77"/>
                <a:cs typeface="Calibri" panose="020F0502020204030204" pitchFamily="34" charset="0"/>
              </a:rPr>
              <a:t>Christine Ulibarri, CPA, CCICP</a:t>
            </a:r>
          </a:p>
          <a:p>
            <a:r>
              <a:rPr lang="en-US" dirty="0">
                <a:solidFill>
                  <a:schemeClr val="tx1">
                    <a:lumMod val="90000"/>
                    <a:lumOff val="10000"/>
                  </a:schemeClr>
                </a:solidFill>
                <a:latin typeface="Work Sans" pitchFamily="2" charset="77"/>
                <a:cs typeface="Calibri" panose="020F0502020204030204" pitchFamily="34" charset="0"/>
              </a:rPr>
              <a:t>Shareholder, Tax, Phoenix</a:t>
            </a:r>
          </a:p>
          <a:p>
            <a:endParaRPr lang="en-US" sz="1400" i="1" dirty="0">
              <a:solidFill>
                <a:schemeClr val="tx1">
                  <a:lumMod val="90000"/>
                  <a:lumOff val="10000"/>
                </a:schemeClr>
              </a:solidFill>
              <a:latin typeface="Work Sans" pitchFamily="2" charset="77"/>
              <a:cs typeface="Calibri" panose="020F0502020204030204" pitchFamily="34" charset="0"/>
            </a:endParaRPr>
          </a:p>
          <a:p>
            <a:r>
              <a:rPr lang="en-US" dirty="0">
                <a:solidFill>
                  <a:srgbClr val="FF0000"/>
                </a:solidFill>
                <a:latin typeface="Work Sans" pitchFamily="2" charset="77"/>
                <a:cs typeface="Calibri" panose="020F0502020204030204" pitchFamily="34" charset="0"/>
              </a:rPr>
              <a:t>culibarri@beachfleischman.com</a:t>
            </a:r>
            <a:r>
              <a:rPr lang="en-US" dirty="0">
                <a:solidFill>
                  <a:schemeClr val="tx1">
                    <a:lumMod val="90000"/>
                    <a:lumOff val="10000"/>
                  </a:schemeClr>
                </a:solidFill>
                <a:latin typeface="Work Sans" pitchFamily="2" charset="77"/>
                <a:cs typeface="Calibri" panose="020F0502020204030204" pitchFamily="34" charset="0"/>
              </a:rPr>
              <a:t>		</a:t>
            </a:r>
            <a:endParaRPr lang="en-US" dirty="0">
              <a:solidFill>
                <a:srgbClr val="FF0000"/>
              </a:solidFill>
              <a:latin typeface="Work Sans" pitchFamily="2" charset="77"/>
              <a:cs typeface="Calibri" panose="020F0502020204030204" pitchFamily="34" charset="0"/>
            </a:endParaRPr>
          </a:p>
        </p:txBody>
      </p:sp>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94956" y="2307016"/>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874B55C-BAC4-44D7-A6B8-24E57EEC15BF}"/>
              </a:ext>
            </a:extLst>
          </p:cNvPr>
          <p:cNvSpPr txBox="1"/>
          <p:nvPr/>
        </p:nvSpPr>
        <p:spPr>
          <a:xfrm>
            <a:off x="894956" y="1318903"/>
            <a:ext cx="10076330" cy="769441"/>
          </a:xfrm>
          <a:prstGeom prst="rect">
            <a:avLst/>
          </a:prstGeom>
          <a:noFill/>
        </p:spPr>
        <p:txBody>
          <a:bodyPr wrap="square" rtlCol="0">
            <a:spAutoFit/>
          </a:bodyPr>
          <a:lstStyle/>
          <a:p>
            <a:r>
              <a:rPr lang="en-US" sz="4400" b="1" dirty="0">
                <a:solidFill>
                  <a:schemeClr val="bg2"/>
                </a:solidFill>
                <a:latin typeface="Serenity" panose="02000606030000020004" pitchFamily="2" charset="77"/>
              </a:rPr>
              <a:t>Speaker</a:t>
            </a:r>
            <a:endParaRPr lang="en-US" sz="4400" b="1" dirty="0">
              <a:solidFill>
                <a:schemeClr val="tx1">
                  <a:lumMod val="90000"/>
                  <a:lumOff val="10000"/>
                </a:schemeClr>
              </a:solidFill>
              <a:latin typeface="Serenity" panose="02000606030000020004" pitchFamily="2" charset="77"/>
            </a:endParaRPr>
          </a:p>
        </p:txBody>
      </p:sp>
      <p:cxnSp>
        <p:nvCxnSpPr>
          <p:cNvPr id="7" name="Straight Connector 6">
            <a:extLst>
              <a:ext uri="{FF2B5EF4-FFF2-40B4-BE49-F238E27FC236}">
                <a16:creationId xmlns:a16="http://schemas.microsoft.com/office/drawing/2014/main" id="{F68987B7-F68B-47E7-95C3-5CD7A1641538}"/>
              </a:ext>
            </a:extLst>
          </p:cNvPr>
          <p:cNvCxnSpPr>
            <a:cxnSpLocks/>
          </p:cNvCxnSpPr>
          <p:nvPr/>
        </p:nvCxnSpPr>
        <p:spPr>
          <a:xfrm>
            <a:off x="894956" y="1160222"/>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8244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ERC 2020 - Eligibility</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720131"/>
            <a:ext cx="10654961" cy="4524315"/>
          </a:xfrm>
          <a:prstGeom prst="rect">
            <a:avLst/>
          </a:prstGeom>
          <a:noFill/>
        </p:spPr>
        <p:txBody>
          <a:bodyPr wrap="square" rtlCol="0">
            <a:spAutoFit/>
          </a:bodyPr>
          <a:lstStyle/>
          <a:p>
            <a:r>
              <a:rPr lang="en-US" sz="2400" dirty="0">
                <a:solidFill>
                  <a:schemeClr val="tx1">
                    <a:lumMod val="90000"/>
                    <a:lumOff val="10000"/>
                  </a:schemeClr>
                </a:solidFill>
                <a:latin typeface="Work Sans" pitchFamily="2" charset="77"/>
                <a:cs typeface="Calibri" panose="020F0502020204030204" pitchFamily="34" charset="0"/>
              </a:rPr>
              <a:t>Partial Shutdown Example #2:</a:t>
            </a:r>
          </a:p>
          <a:p>
            <a:endParaRPr lang="en-US" sz="2400" dirty="0">
              <a:solidFill>
                <a:schemeClr val="tx1">
                  <a:lumMod val="90000"/>
                  <a:lumOff val="10000"/>
                </a:schemeClr>
              </a:solidFill>
              <a:latin typeface="Work Sans" pitchFamily="2" charset="77"/>
              <a:cs typeface="Calibri" panose="020F0502020204030204" pitchFamily="34" charset="0"/>
            </a:endParaRPr>
          </a:p>
          <a:p>
            <a:r>
              <a:rPr lang="en-US" sz="2000" dirty="0">
                <a:solidFill>
                  <a:schemeClr val="tx1">
                    <a:lumMod val="90000"/>
                    <a:lumOff val="10000"/>
                  </a:schemeClr>
                </a:solidFill>
                <a:latin typeface="Work Sans" pitchFamily="2" charset="77"/>
                <a:cs typeface="Calibri" panose="020F0502020204030204" pitchFamily="34" charset="0"/>
              </a:rPr>
              <a:t>A traditional dentist is limited by an Executive Order from the Arizona Governor to only perform emergency services beginning March 21, 2020. A subsequent Executive Order allows all dental services to resume on May 1, 2020 as long as proper PPE, cleaning and social distancing measures are put into place.  During the 1</a:t>
            </a:r>
            <a:r>
              <a:rPr lang="en-US" sz="2000" baseline="30000" dirty="0">
                <a:solidFill>
                  <a:schemeClr val="tx1">
                    <a:lumMod val="90000"/>
                    <a:lumOff val="10000"/>
                  </a:schemeClr>
                </a:solidFill>
                <a:latin typeface="Work Sans" pitchFamily="2" charset="77"/>
                <a:cs typeface="Calibri" panose="020F0502020204030204" pitchFamily="34" charset="0"/>
              </a:rPr>
              <a:t>st</a:t>
            </a:r>
            <a:r>
              <a:rPr lang="en-US" sz="2000" dirty="0">
                <a:solidFill>
                  <a:schemeClr val="tx1">
                    <a:lumMod val="90000"/>
                    <a:lumOff val="10000"/>
                  </a:schemeClr>
                </a:solidFill>
                <a:latin typeface="Work Sans" pitchFamily="2" charset="77"/>
                <a:cs typeface="Calibri" panose="020F0502020204030204" pitchFamily="34" charset="0"/>
              </a:rPr>
              <a:t> and 2</a:t>
            </a:r>
            <a:r>
              <a:rPr lang="en-US" sz="2000" baseline="30000" dirty="0">
                <a:solidFill>
                  <a:schemeClr val="tx1">
                    <a:lumMod val="90000"/>
                    <a:lumOff val="10000"/>
                  </a:schemeClr>
                </a:solidFill>
                <a:latin typeface="Work Sans" pitchFamily="2" charset="77"/>
                <a:cs typeface="Calibri" panose="020F0502020204030204" pitchFamily="34" charset="0"/>
              </a:rPr>
              <a:t>nd</a:t>
            </a:r>
            <a:r>
              <a:rPr lang="en-US" sz="2000" dirty="0">
                <a:solidFill>
                  <a:schemeClr val="tx1">
                    <a:lumMod val="90000"/>
                    <a:lumOff val="10000"/>
                  </a:schemeClr>
                </a:solidFill>
                <a:latin typeface="Work Sans" pitchFamily="2" charset="77"/>
                <a:cs typeface="Calibri" panose="020F0502020204030204" pitchFamily="34" charset="0"/>
              </a:rPr>
              <a:t> quarter of 2019, non-emergency services (cleanings and preventive care) represented over 40% of the dentist’s revenues.</a:t>
            </a:r>
          </a:p>
          <a:p>
            <a:endParaRPr lang="en-US" sz="2000" dirty="0">
              <a:solidFill>
                <a:schemeClr val="tx1">
                  <a:lumMod val="90000"/>
                  <a:lumOff val="10000"/>
                </a:schemeClr>
              </a:solidFill>
              <a:latin typeface="Work Sans" pitchFamily="2" charset="77"/>
              <a:cs typeface="Calibri" panose="020F0502020204030204" pitchFamily="34" charset="0"/>
            </a:endParaRPr>
          </a:p>
          <a:p>
            <a:r>
              <a:rPr lang="en-US" sz="2000" dirty="0">
                <a:solidFill>
                  <a:schemeClr val="tx1">
                    <a:lumMod val="90000"/>
                    <a:lumOff val="10000"/>
                  </a:schemeClr>
                </a:solidFill>
                <a:latin typeface="Work Sans" pitchFamily="2" charset="77"/>
                <a:cs typeface="Calibri" panose="020F0502020204030204" pitchFamily="34" charset="0"/>
              </a:rPr>
              <a:t>This dentist is deemed to have essential (emergency) and nonessential (routine) operations.  The nonessential operations that are restricted by government order (routine) represented more than 10% of revenues in 2019.  This dentist has experienced an eligible partial shutdown for the period March 21, 2020 through April 30, 2020. </a:t>
            </a:r>
          </a:p>
        </p:txBody>
      </p:sp>
    </p:spTree>
    <p:extLst>
      <p:ext uri="{BB962C8B-B14F-4D97-AF65-F5344CB8AC3E}">
        <p14:creationId xmlns:p14="http://schemas.microsoft.com/office/powerpoint/2010/main" val="58735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1BE506-C7BB-CE4A-A1D7-371BAC86C4F3}"/>
              </a:ext>
            </a:extLst>
          </p:cNvPr>
          <p:cNvSpPr txBox="1"/>
          <p:nvPr/>
        </p:nvSpPr>
        <p:spPr>
          <a:xfrm>
            <a:off x="707397" y="1928028"/>
            <a:ext cx="9742672" cy="4462760"/>
          </a:xfrm>
          <a:prstGeom prst="rect">
            <a:avLst/>
          </a:prstGeom>
          <a:noFill/>
        </p:spPr>
        <p:txBody>
          <a:bodyPr wrap="square" rtlCol="0">
            <a:spAutoFit/>
          </a:bodyPr>
          <a:lstStyle/>
          <a:p>
            <a:r>
              <a:rPr lang="en-US" sz="2000" dirty="0">
                <a:solidFill>
                  <a:schemeClr val="tx1">
                    <a:lumMod val="90000"/>
                    <a:lumOff val="10000"/>
                  </a:schemeClr>
                </a:solidFill>
                <a:latin typeface="Work Sans" pitchFamily="2" charset="77"/>
                <a:cs typeface="Calibri" panose="020F0502020204030204" pitchFamily="34" charset="0"/>
              </a:rPr>
              <a:t>Two different ways to be eligible for the 2020 credit:</a:t>
            </a:r>
          </a:p>
          <a:p>
            <a:endParaRPr lang="en-US" sz="2000" dirty="0">
              <a:solidFill>
                <a:schemeClr val="tx1">
                  <a:lumMod val="90000"/>
                  <a:lumOff val="10000"/>
                </a:schemeClr>
              </a:solidFill>
              <a:latin typeface="Work Sans" pitchFamily="2" charset="77"/>
              <a:cs typeface="Calibri" panose="020F0502020204030204" pitchFamily="34" charset="0"/>
            </a:endParaRPr>
          </a:p>
          <a:p>
            <a:pPr marL="342900" lvl="0" indent="-342900">
              <a:buFont typeface="Arial" panose="020B0604020202020204" pitchFamily="34" charset="0"/>
              <a:buChar char="•"/>
            </a:pPr>
            <a:r>
              <a:rPr lang="en-US" sz="2000" dirty="0">
                <a:solidFill>
                  <a:schemeClr val="bg1">
                    <a:lumMod val="65000"/>
                  </a:schemeClr>
                </a:solidFill>
                <a:latin typeface="Work Sans" panose="00000500000000000000" pitchFamily="50" charset="0"/>
              </a:rPr>
              <a:t>Business had operations that were fully or partially suspended during any calendar quarter in 2020 due to government COVID-related orders.  The credit only applies to wages paid during the portion of the quarter that the business is suspended, not the entire quarter, </a:t>
            </a:r>
            <a:r>
              <a:rPr lang="en-US" sz="2000" u="sng" dirty="0">
                <a:solidFill>
                  <a:schemeClr val="bg1">
                    <a:lumMod val="65000"/>
                  </a:schemeClr>
                </a:solidFill>
                <a:highlight>
                  <a:srgbClr val="FFFF00"/>
                </a:highlight>
                <a:latin typeface="Work Sans" panose="00000500000000000000" pitchFamily="50" charset="0"/>
              </a:rPr>
              <a:t>OR</a:t>
            </a:r>
            <a:br>
              <a:rPr lang="en-US" sz="2000" u="sng" dirty="0">
                <a:latin typeface="Work Sans" panose="00000500000000000000" pitchFamily="50" charset="0"/>
              </a:rPr>
            </a:br>
            <a:endParaRPr lang="en-US" sz="2000" u="sng" dirty="0">
              <a:latin typeface="Work Sans" panose="00000500000000000000" pitchFamily="50" charset="0"/>
            </a:endParaRPr>
          </a:p>
          <a:p>
            <a:pPr marL="342900" lvl="0" indent="-342900">
              <a:buFont typeface="Arial" panose="020B0604020202020204" pitchFamily="34" charset="0"/>
              <a:buChar char="•"/>
            </a:pPr>
            <a:r>
              <a:rPr lang="en-US" sz="2000" dirty="0">
                <a:latin typeface="Work Sans" panose="00000500000000000000" pitchFamily="50" charset="0"/>
              </a:rPr>
              <a:t>Business experienced a significant decline in gross receipts during any quarter in 2020.  An employer is considered to have a significant decline in gross receipts for the period beginning with the first quarter in 2020 for which its gross receipts are less than 50 percent of gross receipts from the same quarter in 2019 and ending with the earlier of January 1, 2021 or the first quarter after the quarter for which gross receipts are greater than 80 percent of gross receipts for the same quarter in 2019.  </a:t>
            </a:r>
          </a:p>
        </p:txBody>
      </p:sp>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ERC 2020 - Eligibility</a:t>
            </a:r>
            <a:endParaRPr lang="en-US" sz="4800" b="1" dirty="0">
              <a:latin typeface="Serenity" panose="02000606030000020004" pitchFamily="2" charset="77"/>
            </a:endParaRPr>
          </a:p>
        </p:txBody>
      </p:sp>
      <p:sp>
        <p:nvSpPr>
          <p:cNvPr id="6" name="Rectangle 5">
            <a:extLst>
              <a:ext uri="{FF2B5EF4-FFF2-40B4-BE49-F238E27FC236}">
                <a16:creationId xmlns:a16="http://schemas.microsoft.com/office/drawing/2014/main" id="{071B7C1F-0765-4177-B773-D2D660E47409}"/>
              </a:ext>
            </a:extLst>
          </p:cNvPr>
          <p:cNvSpPr/>
          <p:nvPr/>
        </p:nvSpPr>
        <p:spPr>
          <a:xfrm>
            <a:off x="600364" y="4064000"/>
            <a:ext cx="10123054" cy="2307439"/>
          </a:xfrm>
          <a:prstGeom prst="rect">
            <a:avLst/>
          </a:prstGeom>
          <a:solidFill>
            <a:schemeClr val="accent6">
              <a:lumMod val="20000"/>
              <a:lumOff val="80000"/>
              <a:alpha val="15000"/>
            </a:schemeClr>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89069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ERC 2020 - Eligibility</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928028"/>
            <a:ext cx="9594284" cy="2893100"/>
          </a:xfrm>
          <a:prstGeom prst="rect">
            <a:avLst/>
          </a:prstGeom>
          <a:noFill/>
        </p:spPr>
        <p:txBody>
          <a:bodyPr wrap="square" rtlCol="0">
            <a:spAutoFit/>
          </a:bodyPr>
          <a:lstStyle/>
          <a:p>
            <a:pPr marL="457200" indent="-4572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For the gross receipts test, the company will have to look at 2020 and 2019 gross receipts</a:t>
            </a:r>
            <a:br>
              <a:rPr lang="en-US" sz="2600" dirty="0">
                <a:solidFill>
                  <a:schemeClr val="tx1">
                    <a:lumMod val="90000"/>
                    <a:lumOff val="10000"/>
                  </a:schemeClr>
                </a:solidFill>
                <a:latin typeface="Work Sans" pitchFamily="2" charset="77"/>
                <a:cs typeface="Calibri" panose="020F0502020204030204" pitchFamily="34" charset="0"/>
              </a:rPr>
            </a:br>
            <a:endParaRPr lang="en-US" sz="2600" dirty="0">
              <a:solidFill>
                <a:schemeClr val="tx1">
                  <a:lumMod val="90000"/>
                  <a:lumOff val="10000"/>
                </a:schemeClr>
              </a:solidFill>
              <a:latin typeface="Work Sans" pitchFamily="2" charset="77"/>
              <a:cs typeface="Calibri" panose="020F0502020204030204" pitchFamily="34" charset="0"/>
            </a:endParaRPr>
          </a:p>
          <a:p>
            <a:pPr marL="457200" indent="-4572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Use the accounting method that the company uses for internal accounting or their income tax method of accounting</a:t>
            </a:r>
            <a:br>
              <a:rPr lang="en-US" sz="2600" dirty="0">
                <a:solidFill>
                  <a:schemeClr val="tx1">
                    <a:lumMod val="90000"/>
                    <a:lumOff val="10000"/>
                  </a:schemeClr>
                </a:solidFill>
                <a:latin typeface="Work Sans" pitchFamily="2" charset="77"/>
                <a:cs typeface="Calibri" panose="020F0502020204030204" pitchFamily="34" charset="0"/>
              </a:rPr>
            </a:br>
            <a:endParaRPr lang="en-US" sz="2600" dirty="0">
              <a:solidFill>
                <a:schemeClr val="tx1">
                  <a:lumMod val="90000"/>
                  <a:lumOff val="10000"/>
                </a:schemeClr>
              </a:solidFill>
              <a:latin typeface="Work Sans" pitchFamily="2" charset="77"/>
              <a:cs typeface="Calibri" panose="020F0502020204030204" pitchFamily="34" charset="0"/>
            </a:endParaRPr>
          </a:p>
        </p:txBody>
      </p:sp>
    </p:spTree>
    <p:extLst>
      <p:ext uri="{BB962C8B-B14F-4D97-AF65-F5344CB8AC3E}">
        <p14:creationId xmlns:p14="http://schemas.microsoft.com/office/powerpoint/2010/main" val="2665982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8C770F-A902-45E7-9068-A9116EFC09C9}"/>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ERC 2020 - Eligibility</a:t>
            </a:r>
            <a:endParaRPr lang="en-US" sz="4800" b="1" dirty="0">
              <a:latin typeface="Serenity" panose="02000606030000020004" pitchFamily="2" charset="77"/>
            </a:endParaRPr>
          </a:p>
        </p:txBody>
      </p:sp>
      <p:pic>
        <p:nvPicPr>
          <p:cNvPr id="4" name="Picture 3">
            <a:extLst>
              <a:ext uri="{FF2B5EF4-FFF2-40B4-BE49-F238E27FC236}">
                <a16:creationId xmlns:a16="http://schemas.microsoft.com/office/drawing/2014/main" id="{12B92065-5F3F-40CF-B75E-E112AAD134A3}"/>
              </a:ext>
            </a:extLst>
          </p:cNvPr>
          <p:cNvPicPr>
            <a:picLocks noChangeAspect="1"/>
          </p:cNvPicPr>
          <p:nvPr/>
        </p:nvPicPr>
        <p:blipFill>
          <a:blip r:embed="rId2"/>
          <a:stretch>
            <a:fillRect/>
          </a:stretch>
        </p:blipFill>
        <p:spPr>
          <a:xfrm>
            <a:off x="1080387" y="1738076"/>
            <a:ext cx="10031225" cy="3381847"/>
          </a:xfrm>
          <a:prstGeom prst="rect">
            <a:avLst/>
          </a:prstGeom>
        </p:spPr>
      </p:pic>
    </p:spTree>
    <p:extLst>
      <p:ext uri="{BB962C8B-B14F-4D97-AF65-F5344CB8AC3E}">
        <p14:creationId xmlns:p14="http://schemas.microsoft.com/office/powerpoint/2010/main" val="1017599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ERC 2020 – Compute the Credit </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928028"/>
            <a:ext cx="9594284" cy="3416320"/>
          </a:xfrm>
          <a:prstGeom prst="rect">
            <a:avLst/>
          </a:prstGeom>
          <a:noFill/>
        </p:spPr>
        <p:txBody>
          <a:bodyPr wrap="square" rtlCol="0">
            <a:spAutoFit/>
          </a:bodyPr>
          <a:lstStyle/>
          <a:p>
            <a:r>
              <a:rPr lang="en-US" sz="2400" dirty="0">
                <a:solidFill>
                  <a:schemeClr val="tx1">
                    <a:lumMod val="90000"/>
                    <a:lumOff val="10000"/>
                  </a:schemeClr>
                </a:solidFill>
                <a:latin typeface="Work Sans" pitchFamily="2" charset="77"/>
                <a:cs typeface="Calibri" panose="020F0502020204030204" pitchFamily="34" charset="0"/>
              </a:rPr>
              <a:t>Costs eligible for the credit are dependent on how </a:t>
            </a:r>
            <a:br>
              <a:rPr lang="en-US" sz="2400" dirty="0">
                <a:solidFill>
                  <a:schemeClr val="tx1">
                    <a:lumMod val="90000"/>
                    <a:lumOff val="10000"/>
                  </a:schemeClr>
                </a:solidFill>
                <a:latin typeface="Work Sans" pitchFamily="2" charset="77"/>
                <a:cs typeface="Calibri" panose="020F0502020204030204" pitchFamily="34" charset="0"/>
              </a:rPr>
            </a:br>
            <a:r>
              <a:rPr lang="en-US" sz="2400" dirty="0">
                <a:solidFill>
                  <a:schemeClr val="tx1">
                    <a:lumMod val="90000"/>
                    <a:lumOff val="10000"/>
                  </a:schemeClr>
                </a:solidFill>
                <a:latin typeface="Work Sans" pitchFamily="2" charset="77"/>
                <a:cs typeface="Calibri" panose="020F0502020204030204" pitchFamily="34" charset="0"/>
              </a:rPr>
              <a:t>	many full-time employees (EEs) you had in 2019.</a:t>
            </a:r>
          </a:p>
          <a:p>
            <a:endParaRPr lang="en-US" sz="2400" dirty="0">
              <a:solidFill>
                <a:schemeClr val="tx1">
                  <a:lumMod val="90000"/>
                  <a:lumOff val="10000"/>
                </a:schemeClr>
              </a:solidFill>
              <a:latin typeface="Work Sans" pitchFamily="2" charset="77"/>
              <a:cs typeface="Calibri" panose="020F0502020204030204" pitchFamily="34" charset="0"/>
            </a:endParaRPr>
          </a:p>
          <a:p>
            <a:r>
              <a:rPr lang="en-US" sz="2400" dirty="0">
                <a:solidFill>
                  <a:schemeClr val="tx1">
                    <a:lumMod val="90000"/>
                    <a:lumOff val="10000"/>
                  </a:schemeClr>
                </a:solidFill>
                <a:latin typeface="Work Sans" pitchFamily="2" charset="77"/>
                <a:cs typeface="Calibri" panose="020F0502020204030204" pitchFamily="34" charset="0"/>
              </a:rPr>
              <a:t>Only include EEs who average more than 30 hours/week </a:t>
            </a:r>
            <a:br>
              <a:rPr lang="en-US" sz="2400" dirty="0">
                <a:solidFill>
                  <a:schemeClr val="tx1">
                    <a:lumMod val="90000"/>
                    <a:lumOff val="10000"/>
                  </a:schemeClr>
                </a:solidFill>
                <a:latin typeface="Work Sans" pitchFamily="2" charset="77"/>
                <a:cs typeface="Calibri" panose="020F0502020204030204" pitchFamily="34" charset="0"/>
              </a:rPr>
            </a:br>
            <a:r>
              <a:rPr lang="en-US" sz="2400" dirty="0">
                <a:solidFill>
                  <a:schemeClr val="tx1">
                    <a:lumMod val="90000"/>
                    <a:lumOff val="10000"/>
                  </a:schemeClr>
                </a:solidFill>
                <a:latin typeface="Work Sans" pitchFamily="2" charset="77"/>
                <a:cs typeface="Calibri" panose="020F0502020204030204" pitchFamily="34" charset="0"/>
              </a:rPr>
              <a:t>	</a:t>
            </a:r>
            <a:r>
              <a:rPr lang="en-US" sz="2400" u="sng" dirty="0">
                <a:solidFill>
                  <a:schemeClr val="tx1">
                    <a:lumMod val="90000"/>
                    <a:lumOff val="10000"/>
                  </a:schemeClr>
                </a:solidFill>
                <a:latin typeface="Work Sans" pitchFamily="2" charset="77"/>
                <a:cs typeface="Calibri" panose="020F0502020204030204" pitchFamily="34" charset="0"/>
              </a:rPr>
              <a:t>or</a:t>
            </a:r>
            <a:r>
              <a:rPr lang="en-US" sz="2400" dirty="0">
                <a:solidFill>
                  <a:schemeClr val="tx1">
                    <a:lumMod val="90000"/>
                    <a:lumOff val="10000"/>
                  </a:schemeClr>
                </a:solidFill>
                <a:latin typeface="Work Sans" pitchFamily="2" charset="77"/>
                <a:cs typeface="Calibri" panose="020F0502020204030204" pitchFamily="34" charset="0"/>
              </a:rPr>
              <a:t> 130 hours/month</a:t>
            </a:r>
            <a:br>
              <a:rPr lang="en-US" sz="2400" dirty="0">
                <a:solidFill>
                  <a:schemeClr val="tx1">
                    <a:lumMod val="90000"/>
                    <a:lumOff val="10000"/>
                  </a:schemeClr>
                </a:solidFill>
                <a:latin typeface="Work Sans" pitchFamily="2" charset="77"/>
                <a:cs typeface="Calibri" panose="020F0502020204030204" pitchFamily="34" charset="0"/>
              </a:rPr>
            </a:br>
            <a:endParaRPr lang="en-US" sz="2400" dirty="0">
              <a:solidFill>
                <a:schemeClr val="tx1">
                  <a:lumMod val="90000"/>
                  <a:lumOff val="10000"/>
                </a:schemeClr>
              </a:solidFill>
              <a:latin typeface="Work Sans" pitchFamily="2" charset="77"/>
              <a:cs typeface="Calibri" panose="020F0502020204030204" pitchFamily="34" charset="0"/>
            </a:endParaRPr>
          </a:p>
          <a:p>
            <a:r>
              <a:rPr lang="en-US" sz="2400" dirty="0">
                <a:solidFill>
                  <a:schemeClr val="tx1">
                    <a:lumMod val="90000"/>
                    <a:lumOff val="10000"/>
                  </a:schemeClr>
                </a:solidFill>
                <a:latin typeface="Work Sans" pitchFamily="2" charset="77"/>
                <a:cs typeface="Calibri" panose="020F0502020204030204" pitchFamily="34" charset="0"/>
              </a:rPr>
              <a:t>Formula:  </a:t>
            </a:r>
          </a:p>
          <a:p>
            <a:r>
              <a:rPr lang="en-US" sz="2400" u="sng" dirty="0">
                <a:solidFill>
                  <a:schemeClr val="tx1">
                    <a:lumMod val="90000"/>
                    <a:lumOff val="10000"/>
                  </a:schemeClr>
                </a:solidFill>
                <a:latin typeface="Work Sans" pitchFamily="2" charset="77"/>
                <a:cs typeface="Calibri" panose="020F0502020204030204" pitchFamily="34" charset="0"/>
              </a:rPr>
              <a:t>Number of full-time EEs in each calendar month in 2019</a:t>
            </a:r>
          </a:p>
          <a:p>
            <a:r>
              <a:rPr lang="en-US" sz="2400" dirty="0">
                <a:solidFill>
                  <a:schemeClr val="tx1">
                    <a:lumMod val="90000"/>
                    <a:lumOff val="10000"/>
                  </a:schemeClr>
                </a:solidFill>
                <a:latin typeface="Work Sans" pitchFamily="2" charset="77"/>
                <a:cs typeface="Calibri" panose="020F0502020204030204" pitchFamily="34" charset="0"/>
              </a:rPr>
              <a:t>				12</a:t>
            </a:r>
          </a:p>
        </p:txBody>
      </p:sp>
    </p:spTree>
    <p:extLst>
      <p:ext uri="{BB962C8B-B14F-4D97-AF65-F5344CB8AC3E}">
        <p14:creationId xmlns:p14="http://schemas.microsoft.com/office/powerpoint/2010/main" val="3061841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ERC 2020 – Compute the Credit </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928028"/>
            <a:ext cx="9594284" cy="4154984"/>
          </a:xfrm>
          <a:prstGeom prst="rect">
            <a:avLst/>
          </a:prstGeom>
          <a:noFill/>
        </p:spPr>
        <p:txBody>
          <a:bodyPr wrap="square" rtlCol="0">
            <a:spAutoFit/>
          </a:bodyPr>
          <a:lstStyle/>
          <a:p>
            <a:r>
              <a:rPr lang="en-US" sz="2400" dirty="0">
                <a:solidFill>
                  <a:schemeClr val="tx1">
                    <a:lumMod val="90000"/>
                    <a:lumOff val="10000"/>
                  </a:schemeClr>
                </a:solidFill>
                <a:latin typeface="Work Sans" pitchFamily="2" charset="77"/>
                <a:cs typeface="Calibri" panose="020F0502020204030204" pitchFamily="34" charset="0"/>
              </a:rPr>
              <a:t>How do you determine whether an employee is a full-time employee in a given month?  130 hours/month test</a:t>
            </a:r>
          </a:p>
          <a:p>
            <a:endParaRPr lang="en-US" sz="2400" dirty="0">
              <a:solidFill>
                <a:schemeClr val="tx1">
                  <a:lumMod val="90000"/>
                  <a:lumOff val="10000"/>
                </a:schemeClr>
              </a:solidFill>
              <a:latin typeface="Work Sans" pitchFamily="2" charset="77"/>
              <a:cs typeface="Calibri" panose="020F0502020204030204" pitchFamily="34" charset="0"/>
            </a:endParaRPr>
          </a:p>
          <a:p>
            <a:endParaRPr lang="en-US" sz="2400" dirty="0">
              <a:solidFill>
                <a:schemeClr val="tx1">
                  <a:lumMod val="90000"/>
                  <a:lumOff val="10000"/>
                </a:schemeClr>
              </a:solidFill>
              <a:latin typeface="Work Sans" pitchFamily="2" charset="77"/>
              <a:cs typeface="Calibri" panose="020F0502020204030204" pitchFamily="34" charset="0"/>
            </a:endParaRPr>
          </a:p>
          <a:p>
            <a:endParaRPr lang="en-US" sz="2400" dirty="0">
              <a:solidFill>
                <a:schemeClr val="tx1">
                  <a:lumMod val="90000"/>
                  <a:lumOff val="10000"/>
                </a:schemeClr>
              </a:solidFill>
              <a:latin typeface="Work Sans" pitchFamily="2" charset="77"/>
              <a:cs typeface="Calibri" panose="020F0502020204030204" pitchFamily="34" charset="0"/>
            </a:endParaRPr>
          </a:p>
          <a:p>
            <a:endParaRPr lang="en-US" sz="2400" dirty="0">
              <a:solidFill>
                <a:schemeClr val="tx1">
                  <a:lumMod val="90000"/>
                  <a:lumOff val="10000"/>
                </a:schemeClr>
              </a:solidFill>
              <a:latin typeface="Work Sans" pitchFamily="2" charset="77"/>
              <a:cs typeface="Calibri" panose="020F0502020204030204" pitchFamily="34" charset="0"/>
            </a:endParaRPr>
          </a:p>
          <a:p>
            <a:endParaRPr lang="en-US" sz="2400" dirty="0">
              <a:solidFill>
                <a:schemeClr val="tx1">
                  <a:lumMod val="90000"/>
                  <a:lumOff val="10000"/>
                </a:schemeClr>
              </a:solidFill>
              <a:latin typeface="Work Sans" pitchFamily="2" charset="77"/>
              <a:cs typeface="Calibri" panose="020F0502020204030204" pitchFamily="34" charset="0"/>
            </a:endParaRPr>
          </a:p>
          <a:p>
            <a:endParaRPr lang="en-US" sz="2400" dirty="0">
              <a:solidFill>
                <a:schemeClr val="tx1">
                  <a:lumMod val="90000"/>
                  <a:lumOff val="10000"/>
                </a:schemeClr>
              </a:solidFill>
              <a:latin typeface="Work Sans" pitchFamily="2" charset="77"/>
              <a:cs typeface="Calibri" panose="020F0502020204030204" pitchFamily="34" charset="0"/>
            </a:endParaRPr>
          </a:p>
          <a:p>
            <a:endParaRPr lang="en-US" sz="2400" dirty="0">
              <a:solidFill>
                <a:schemeClr val="tx1">
                  <a:lumMod val="90000"/>
                  <a:lumOff val="10000"/>
                </a:schemeClr>
              </a:solidFill>
              <a:latin typeface="Work Sans" pitchFamily="2" charset="77"/>
              <a:cs typeface="Calibri" panose="020F0502020204030204" pitchFamily="34" charset="0"/>
            </a:endParaRPr>
          </a:p>
          <a:p>
            <a:endParaRPr lang="en-US" sz="2400" dirty="0">
              <a:solidFill>
                <a:schemeClr val="tx1">
                  <a:lumMod val="90000"/>
                  <a:lumOff val="10000"/>
                </a:schemeClr>
              </a:solidFill>
              <a:latin typeface="Work Sans" pitchFamily="2" charset="77"/>
              <a:cs typeface="Calibri" panose="020F0502020204030204" pitchFamily="34" charset="0"/>
            </a:endParaRPr>
          </a:p>
          <a:p>
            <a:r>
              <a:rPr lang="en-US" sz="2400" dirty="0">
                <a:solidFill>
                  <a:schemeClr val="tx1">
                    <a:lumMod val="90000"/>
                    <a:lumOff val="10000"/>
                  </a:schemeClr>
                </a:solidFill>
                <a:latin typeface="Work Sans" pitchFamily="2" charset="77"/>
                <a:cs typeface="Calibri" panose="020F0502020204030204" pitchFamily="34" charset="0"/>
              </a:rPr>
              <a:t>In Excel, the formula looks like this:  =IF(E4&gt;130,1,0)</a:t>
            </a:r>
          </a:p>
        </p:txBody>
      </p:sp>
      <p:pic>
        <p:nvPicPr>
          <p:cNvPr id="3" name="Picture 2">
            <a:extLst>
              <a:ext uri="{FF2B5EF4-FFF2-40B4-BE49-F238E27FC236}">
                <a16:creationId xmlns:a16="http://schemas.microsoft.com/office/drawing/2014/main" id="{6DC7EE57-AD98-4D91-8CA2-49580B12EB57}"/>
              </a:ext>
            </a:extLst>
          </p:cNvPr>
          <p:cNvPicPr>
            <a:picLocks noChangeAspect="1"/>
          </p:cNvPicPr>
          <p:nvPr/>
        </p:nvPicPr>
        <p:blipFill>
          <a:blip r:embed="rId2"/>
          <a:stretch>
            <a:fillRect/>
          </a:stretch>
        </p:blipFill>
        <p:spPr>
          <a:xfrm>
            <a:off x="1885033" y="2818140"/>
            <a:ext cx="7735380" cy="2495898"/>
          </a:xfrm>
          <a:prstGeom prst="rect">
            <a:avLst/>
          </a:prstGeom>
        </p:spPr>
      </p:pic>
    </p:spTree>
    <p:extLst>
      <p:ext uri="{BB962C8B-B14F-4D97-AF65-F5344CB8AC3E}">
        <p14:creationId xmlns:p14="http://schemas.microsoft.com/office/powerpoint/2010/main" val="3199033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ERC 2020 – Compute the Credit </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928028"/>
            <a:ext cx="9594284" cy="4154984"/>
          </a:xfrm>
          <a:prstGeom prst="rect">
            <a:avLst/>
          </a:prstGeom>
          <a:noFill/>
        </p:spPr>
        <p:txBody>
          <a:bodyPr wrap="square" rtlCol="0">
            <a:spAutoFit/>
          </a:bodyPr>
          <a:lstStyle/>
          <a:p>
            <a:r>
              <a:rPr lang="en-US" sz="2400" dirty="0">
                <a:solidFill>
                  <a:schemeClr val="tx1">
                    <a:lumMod val="90000"/>
                    <a:lumOff val="10000"/>
                  </a:schemeClr>
                </a:solidFill>
                <a:latin typeface="Work Sans" pitchFamily="2" charset="77"/>
                <a:cs typeface="Calibri" panose="020F0502020204030204" pitchFamily="34" charset="0"/>
              </a:rPr>
              <a:t>How do you determine whether an employee is a full-time employee in a given month?  30 hours/week test</a:t>
            </a:r>
          </a:p>
          <a:p>
            <a:endParaRPr lang="en-US" sz="2400" dirty="0">
              <a:solidFill>
                <a:schemeClr val="tx1">
                  <a:lumMod val="90000"/>
                  <a:lumOff val="10000"/>
                </a:schemeClr>
              </a:solidFill>
              <a:latin typeface="Work Sans" pitchFamily="2" charset="77"/>
              <a:cs typeface="Calibri" panose="020F0502020204030204" pitchFamily="34" charset="0"/>
            </a:endParaRPr>
          </a:p>
          <a:p>
            <a:endParaRPr lang="en-US" sz="2400" dirty="0">
              <a:solidFill>
                <a:schemeClr val="tx1">
                  <a:lumMod val="90000"/>
                  <a:lumOff val="10000"/>
                </a:schemeClr>
              </a:solidFill>
              <a:latin typeface="Work Sans" pitchFamily="2" charset="77"/>
              <a:cs typeface="Calibri" panose="020F0502020204030204" pitchFamily="34" charset="0"/>
            </a:endParaRPr>
          </a:p>
          <a:p>
            <a:endParaRPr lang="en-US" sz="2400" dirty="0">
              <a:solidFill>
                <a:schemeClr val="tx1">
                  <a:lumMod val="90000"/>
                  <a:lumOff val="10000"/>
                </a:schemeClr>
              </a:solidFill>
              <a:latin typeface="Work Sans" pitchFamily="2" charset="77"/>
              <a:cs typeface="Calibri" panose="020F0502020204030204" pitchFamily="34" charset="0"/>
            </a:endParaRPr>
          </a:p>
          <a:p>
            <a:endParaRPr lang="en-US" sz="2400" dirty="0">
              <a:solidFill>
                <a:schemeClr val="tx1">
                  <a:lumMod val="90000"/>
                  <a:lumOff val="10000"/>
                </a:schemeClr>
              </a:solidFill>
              <a:latin typeface="Work Sans" pitchFamily="2" charset="77"/>
              <a:cs typeface="Calibri" panose="020F0502020204030204" pitchFamily="34" charset="0"/>
            </a:endParaRPr>
          </a:p>
          <a:p>
            <a:endParaRPr lang="en-US" sz="2400" dirty="0">
              <a:solidFill>
                <a:schemeClr val="tx1">
                  <a:lumMod val="90000"/>
                  <a:lumOff val="10000"/>
                </a:schemeClr>
              </a:solidFill>
              <a:latin typeface="Work Sans" pitchFamily="2" charset="77"/>
              <a:cs typeface="Calibri" panose="020F0502020204030204" pitchFamily="34" charset="0"/>
            </a:endParaRPr>
          </a:p>
          <a:p>
            <a:endParaRPr lang="en-US" sz="2400" dirty="0">
              <a:solidFill>
                <a:schemeClr val="tx1">
                  <a:lumMod val="90000"/>
                  <a:lumOff val="10000"/>
                </a:schemeClr>
              </a:solidFill>
              <a:latin typeface="Work Sans" pitchFamily="2" charset="77"/>
              <a:cs typeface="Calibri" panose="020F0502020204030204" pitchFamily="34" charset="0"/>
            </a:endParaRPr>
          </a:p>
          <a:p>
            <a:endParaRPr lang="en-US" sz="2400" dirty="0">
              <a:solidFill>
                <a:schemeClr val="tx1">
                  <a:lumMod val="90000"/>
                  <a:lumOff val="10000"/>
                </a:schemeClr>
              </a:solidFill>
              <a:latin typeface="Work Sans" pitchFamily="2" charset="77"/>
              <a:cs typeface="Calibri" panose="020F0502020204030204" pitchFamily="34" charset="0"/>
            </a:endParaRPr>
          </a:p>
          <a:p>
            <a:endParaRPr lang="en-US" sz="2400" dirty="0">
              <a:solidFill>
                <a:schemeClr val="tx1">
                  <a:lumMod val="90000"/>
                  <a:lumOff val="10000"/>
                </a:schemeClr>
              </a:solidFill>
              <a:latin typeface="Work Sans" pitchFamily="2" charset="77"/>
              <a:cs typeface="Calibri" panose="020F0502020204030204" pitchFamily="34" charset="0"/>
            </a:endParaRPr>
          </a:p>
          <a:p>
            <a:r>
              <a:rPr lang="en-US" sz="2400" dirty="0">
                <a:solidFill>
                  <a:schemeClr val="tx1">
                    <a:lumMod val="90000"/>
                    <a:lumOff val="10000"/>
                  </a:schemeClr>
                </a:solidFill>
                <a:latin typeface="Work Sans" pitchFamily="2" charset="77"/>
                <a:cs typeface="Calibri" panose="020F0502020204030204" pitchFamily="34" charset="0"/>
              </a:rPr>
              <a:t>In Excel, the formula looks like this:  =IF(F4&gt;30,1,0)</a:t>
            </a:r>
          </a:p>
        </p:txBody>
      </p:sp>
      <p:pic>
        <p:nvPicPr>
          <p:cNvPr id="2" name="Picture 1">
            <a:extLst>
              <a:ext uri="{FF2B5EF4-FFF2-40B4-BE49-F238E27FC236}">
                <a16:creationId xmlns:a16="http://schemas.microsoft.com/office/drawing/2014/main" id="{68F4337E-78DF-46A5-805F-5B12FA60AE9A}"/>
              </a:ext>
            </a:extLst>
          </p:cNvPr>
          <p:cNvPicPr>
            <a:picLocks noChangeAspect="1"/>
          </p:cNvPicPr>
          <p:nvPr/>
        </p:nvPicPr>
        <p:blipFill>
          <a:blip r:embed="rId2"/>
          <a:stretch>
            <a:fillRect/>
          </a:stretch>
        </p:blipFill>
        <p:spPr>
          <a:xfrm>
            <a:off x="1899458" y="2921364"/>
            <a:ext cx="8402223" cy="2333951"/>
          </a:xfrm>
          <a:prstGeom prst="rect">
            <a:avLst/>
          </a:prstGeom>
        </p:spPr>
      </p:pic>
    </p:spTree>
    <p:extLst>
      <p:ext uri="{BB962C8B-B14F-4D97-AF65-F5344CB8AC3E}">
        <p14:creationId xmlns:p14="http://schemas.microsoft.com/office/powerpoint/2010/main" val="888019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ERC 2020 – Compute the Credit </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928028"/>
            <a:ext cx="9594284" cy="1015663"/>
          </a:xfrm>
          <a:prstGeom prst="rect">
            <a:avLst/>
          </a:prstGeom>
          <a:noFill/>
        </p:spPr>
        <p:txBody>
          <a:bodyPr wrap="square" rtlCol="0">
            <a:spAutoFit/>
          </a:bodyPr>
          <a:lstStyle/>
          <a:p>
            <a:r>
              <a:rPr lang="en-US" sz="2000" dirty="0">
                <a:solidFill>
                  <a:schemeClr val="tx1">
                    <a:lumMod val="90000"/>
                    <a:lumOff val="10000"/>
                  </a:schemeClr>
                </a:solidFill>
                <a:latin typeface="Work Sans" pitchFamily="2" charset="77"/>
                <a:cs typeface="Calibri" panose="020F0502020204030204" pitchFamily="34" charset="0"/>
              </a:rPr>
              <a:t>Compile the number of full-time employees by month and compute the average.  If you have multiple locations/businesses they must be aggregated:</a:t>
            </a:r>
          </a:p>
        </p:txBody>
      </p:sp>
      <p:pic>
        <p:nvPicPr>
          <p:cNvPr id="3" name="Picture 2">
            <a:extLst>
              <a:ext uri="{FF2B5EF4-FFF2-40B4-BE49-F238E27FC236}">
                <a16:creationId xmlns:a16="http://schemas.microsoft.com/office/drawing/2014/main" id="{5BE1B950-EB91-4DE3-930A-B3390BC432BF}"/>
              </a:ext>
            </a:extLst>
          </p:cNvPr>
          <p:cNvPicPr>
            <a:picLocks noChangeAspect="1"/>
          </p:cNvPicPr>
          <p:nvPr/>
        </p:nvPicPr>
        <p:blipFill>
          <a:blip r:embed="rId2"/>
          <a:stretch>
            <a:fillRect/>
          </a:stretch>
        </p:blipFill>
        <p:spPr>
          <a:xfrm>
            <a:off x="5711049" y="2940333"/>
            <a:ext cx="3755440" cy="3431106"/>
          </a:xfrm>
          <a:prstGeom prst="rect">
            <a:avLst/>
          </a:prstGeom>
        </p:spPr>
      </p:pic>
      <p:pic>
        <p:nvPicPr>
          <p:cNvPr id="7" name="Picture 6">
            <a:extLst>
              <a:ext uri="{FF2B5EF4-FFF2-40B4-BE49-F238E27FC236}">
                <a16:creationId xmlns:a16="http://schemas.microsoft.com/office/drawing/2014/main" id="{DD2FC62D-2303-466C-9DE3-B8F3A50DB84A}"/>
              </a:ext>
            </a:extLst>
          </p:cNvPr>
          <p:cNvPicPr>
            <a:picLocks noChangeAspect="1"/>
          </p:cNvPicPr>
          <p:nvPr/>
        </p:nvPicPr>
        <p:blipFill>
          <a:blip r:embed="rId3"/>
          <a:stretch>
            <a:fillRect/>
          </a:stretch>
        </p:blipFill>
        <p:spPr>
          <a:xfrm>
            <a:off x="2826264" y="2938558"/>
            <a:ext cx="1547628" cy="3253348"/>
          </a:xfrm>
          <a:prstGeom prst="rect">
            <a:avLst/>
          </a:prstGeom>
        </p:spPr>
      </p:pic>
    </p:spTree>
    <p:extLst>
      <p:ext uri="{BB962C8B-B14F-4D97-AF65-F5344CB8AC3E}">
        <p14:creationId xmlns:p14="http://schemas.microsoft.com/office/powerpoint/2010/main" val="2716873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ERC 2020 – Compute the Credit </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928028"/>
            <a:ext cx="9594284" cy="3693319"/>
          </a:xfrm>
          <a:prstGeom prst="rect">
            <a:avLst/>
          </a:prstGeom>
          <a:noFill/>
        </p:spPr>
        <p:txBody>
          <a:bodyPr wrap="square" rtlCol="0">
            <a:spAutoFit/>
          </a:bodyPr>
          <a:lstStyle/>
          <a:p>
            <a:pPr marL="342900" indent="-3429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Employers with 100 or fewer full-time EEs in 2019 can use all wages (including health care costs) paid:  during the affected period/quarter and after March 12, 2020, minus any FFCRA wages.  </a:t>
            </a:r>
            <a:br>
              <a:rPr lang="en-US" sz="2600" dirty="0">
                <a:solidFill>
                  <a:schemeClr val="tx1">
                    <a:lumMod val="90000"/>
                    <a:lumOff val="10000"/>
                  </a:schemeClr>
                </a:solidFill>
                <a:latin typeface="Work Sans" pitchFamily="2" charset="77"/>
                <a:cs typeface="Calibri" panose="020F0502020204030204" pitchFamily="34" charset="0"/>
              </a:rPr>
            </a:br>
            <a:endParaRPr lang="en-US" sz="2600" dirty="0">
              <a:solidFill>
                <a:schemeClr val="tx1">
                  <a:lumMod val="90000"/>
                  <a:lumOff val="10000"/>
                </a:schemeClr>
              </a:solidFill>
              <a:latin typeface="Work Sans" pitchFamily="2" charset="77"/>
              <a:cs typeface="Calibri" panose="020F0502020204030204" pitchFamily="34" charset="0"/>
            </a:endParaRPr>
          </a:p>
          <a:p>
            <a:pPr marL="342900" indent="-3429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Employers with more than 100 employees can only take the credit on wages and health care costs paid to/for employees who were not working (literally paid while staying home and not providing services).  </a:t>
            </a:r>
          </a:p>
        </p:txBody>
      </p:sp>
    </p:spTree>
    <p:extLst>
      <p:ext uri="{BB962C8B-B14F-4D97-AF65-F5344CB8AC3E}">
        <p14:creationId xmlns:p14="http://schemas.microsoft.com/office/powerpoint/2010/main" val="1692422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ERC 2020 – Compute the Credit </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928028"/>
            <a:ext cx="9594284" cy="3693319"/>
          </a:xfrm>
          <a:prstGeom prst="rect">
            <a:avLst/>
          </a:prstGeom>
          <a:noFill/>
        </p:spPr>
        <p:txBody>
          <a:bodyPr wrap="square" rtlCol="0">
            <a:spAutoFit/>
          </a:bodyPr>
          <a:lstStyle/>
          <a:p>
            <a:r>
              <a:rPr lang="en-US" sz="2600" dirty="0">
                <a:solidFill>
                  <a:schemeClr val="tx1">
                    <a:lumMod val="90000"/>
                    <a:lumOff val="10000"/>
                  </a:schemeClr>
                </a:solidFill>
                <a:latin typeface="Work Sans" pitchFamily="2" charset="77"/>
                <a:cs typeface="Calibri" panose="020F0502020204030204" pitchFamily="34" charset="0"/>
              </a:rPr>
              <a:t>The credit is the first 50% of the first $10,000 in wages and allocable health care costs paid during the affected period/quarter to each eligible employee</a:t>
            </a:r>
          </a:p>
          <a:p>
            <a:endParaRPr lang="en-US" sz="2600" dirty="0">
              <a:solidFill>
                <a:schemeClr val="tx1">
                  <a:lumMod val="90000"/>
                  <a:lumOff val="10000"/>
                </a:schemeClr>
              </a:solidFill>
              <a:latin typeface="Work Sans" pitchFamily="2" charset="77"/>
              <a:cs typeface="Calibri" panose="020F0502020204030204" pitchFamily="34" charset="0"/>
            </a:endParaRPr>
          </a:p>
          <a:p>
            <a:r>
              <a:rPr lang="en-US" sz="2600" dirty="0">
                <a:solidFill>
                  <a:schemeClr val="tx1">
                    <a:lumMod val="90000"/>
                    <a:lumOff val="10000"/>
                  </a:schemeClr>
                </a:solidFill>
                <a:latin typeface="Work Sans" pitchFamily="2" charset="77"/>
                <a:cs typeface="Calibri" panose="020F0502020204030204" pitchFamily="34" charset="0"/>
              </a:rPr>
              <a:t>Maximum eligible wages between March 12 – December 31, 2020 is $10,000.</a:t>
            </a:r>
          </a:p>
          <a:p>
            <a:endParaRPr lang="en-US" sz="2600" dirty="0">
              <a:solidFill>
                <a:schemeClr val="tx1">
                  <a:lumMod val="90000"/>
                  <a:lumOff val="10000"/>
                </a:schemeClr>
              </a:solidFill>
              <a:latin typeface="Work Sans" pitchFamily="2" charset="77"/>
              <a:cs typeface="Calibri" panose="020F0502020204030204" pitchFamily="34" charset="0"/>
            </a:endParaRPr>
          </a:p>
          <a:p>
            <a:r>
              <a:rPr lang="en-US" sz="2600" dirty="0">
                <a:solidFill>
                  <a:schemeClr val="tx1">
                    <a:lumMod val="90000"/>
                    <a:lumOff val="10000"/>
                  </a:schemeClr>
                </a:solidFill>
                <a:latin typeface="Work Sans" pitchFamily="2" charset="77"/>
                <a:cs typeface="Calibri" panose="020F0502020204030204" pitchFamily="34" charset="0"/>
              </a:rPr>
              <a:t>Maximum credit for 2020 is $5,000 per employee</a:t>
            </a:r>
          </a:p>
          <a:p>
            <a:endParaRPr lang="en-US" sz="2600" dirty="0">
              <a:solidFill>
                <a:schemeClr val="tx1">
                  <a:lumMod val="90000"/>
                  <a:lumOff val="10000"/>
                </a:schemeClr>
              </a:solidFill>
              <a:latin typeface="Work Sans" pitchFamily="2" charset="77"/>
              <a:cs typeface="Calibri" panose="020F0502020204030204" pitchFamily="34" charset="0"/>
            </a:endParaRPr>
          </a:p>
        </p:txBody>
      </p:sp>
    </p:spTree>
    <p:extLst>
      <p:ext uri="{BB962C8B-B14F-4D97-AF65-F5344CB8AC3E}">
        <p14:creationId xmlns:p14="http://schemas.microsoft.com/office/powerpoint/2010/main" val="2342142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B5B3FE-7D35-3242-BF47-660504344E4C}"/>
              </a:ext>
            </a:extLst>
          </p:cNvPr>
          <p:cNvSpPr txBox="1"/>
          <p:nvPr/>
        </p:nvSpPr>
        <p:spPr>
          <a:xfrm>
            <a:off x="773641" y="466980"/>
            <a:ext cx="10076330" cy="1092607"/>
          </a:xfrm>
          <a:prstGeom prst="rect">
            <a:avLst/>
          </a:prstGeom>
          <a:noFill/>
        </p:spPr>
        <p:txBody>
          <a:bodyPr wrap="square" rtlCol="0">
            <a:spAutoFit/>
          </a:bodyPr>
          <a:lstStyle/>
          <a:p>
            <a:r>
              <a:rPr lang="en-US" sz="6500" b="1" dirty="0">
                <a:solidFill>
                  <a:schemeClr val="bg2"/>
                </a:solidFill>
                <a:latin typeface="Serenity" panose="02000606030000020004" pitchFamily="2" charset="77"/>
              </a:rPr>
              <a:t>Disclaimer</a:t>
            </a:r>
            <a:endParaRPr lang="en-US" sz="6500" b="1" dirty="0">
              <a:solidFill>
                <a:schemeClr val="tx1">
                  <a:lumMod val="90000"/>
                  <a:lumOff val="10000"/>
                </a:schemeClr>
              </a:solidFill>
              <a:latin typeface="Serenity" panose="02000606030000020004" pitchFamily="2" charset="77"/>
            </a:endParaRPr>
          </a:p>
        </p:txBody>
      </p:sp>
      <p:sp>
        <p:nvSpPr>
          <p:cNvPr id="3" name="TextBox 2">
            <a:extLst>
              <a:ext uri="{FF2B5EF4-FFF2-40B4-BE49-F238E27FC236}">
                <a16:creationId xmlns:a16="http://schemas.microsoft.com/office/drawing/2014/main" id="{301BE506-C7BB-CE4A-A1D7-371BAC86C4F3}"/>
              </a:ext>
            </a:extLst>
          </p:cNvPr>
          <p:cNvSpPr txBox="1"/>
          <p:nvPr/>
        </p:nvSpPr>
        <p:spPr>
          <a:xfrm>
            <a:off x="707397" y="1928028"/>
            <a:ext cx="10701631" cy="1938992"/>
          </a:xfrm>
          <a:prstGeom prst="rect">
            <a:avLst/>
          </a:prstGeom>
          <a:noFill/>
        </p:spPr>
        <p:txBody>
          <a:bodyPr wrap="square" rtlCol="0">
            <a:spAutoFit/>
          </a:bodyPr>
          <a:lstStyle/>
          <a:p>
            <a:r>
              <a:rPr lang="en-US" sz="2400" dirty="0">
                <a:solidFill>
                  <a:schemeClr val="tx1">
                    <a:lumMod val="90000"/>
                    <a:lumOff val="10000"/>
                  </a:schemeClr>
                </a:solidFill>
                <a:latin typeface="Work Sans" pitchFamily="2" charset="77"/>
                <a:cs typeface="Calibri" panose="020F0502020204030204" pitchFamily="34" charset="0"/>
              </a:rPr>
              <a:t>This presentation is based on relevant government guidance available as of September 30, 2021.  This presentation includes our best interpretation of the guidance available today.</a:t>
            </a:r>
          </a:p>
          <a:p>
            <a:endParaRPr lang="en-US" sz="2400" dirty="0">
              <a:solidFill>
                <a:schemeClr val="tx1">
                  <a:lumMod val="90000"/>
                  <a:lumOff val="10000"/>
                </a:schemeClr>
              </a:solidFill>
              <a:latin typeface="Work Sans" pitchFamily="2" charset="77"/>
              <a:cs typeface="Calibri" panose="020F0502020204030204" pitchFamily="34" charset="0"/>
            </a:endParaRPr>
          </a:p>
          <a:p>
            <a:r>
              <a:rPr lang="en-US" sz="2400" dirty="0">
                <a:solidFill>
                  <a:schemeClr val="tx1">
                    <a:lumMod val="90000"/>
                    <a:lumOff val="10000"/>
                  </a:schemeClr>
                </a:solidFill>
                <a:latin typeface="Work Sans" pitchFamily="2" charset="77"/>
                <a:cs typeface="Calibri" panose="020F0502020204030204" pitchFamily="34" charset="0"/>
              </a:rPr>
              <a:t>Consult with your tax advisor.</a:t>
            </a:r>
          </a:p>
        </p:txBody>
      </p:sp>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971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ERC 2020 – Compute the Credit </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928028"/>
            <a:ext cx="9594284" cy="2893100"/>
          </a:xfrm>
          <a:prstGeom prst="rect">
            <a:avLst/>
          </a:prstGeom>
          <a:noFill/>
        </p:spPr>
        <p:txBody>
          <a:bodyPr wrap="square" rtlCol="0">
            <a:spAutoFit/>
          </a:bodyPr>
          <a:lstStyle/>
          <a:p>
            <a:r>
              <a:rPr lang="en-US" sz="2600" dirty="0">
                <a:solidFill>
                  <a:schemeClr val="tx1">
                    <a:lumMod val="90000"/>
                    <a:lumOff val="10000"/>
                  </a:schemeClr>
                </a:solidFill>
                <a:latin typeface="Work Sans" pitchFamily="2" charset="77"/>
                <a:cs typeface="Calibri" panose="020F0502020204030204" pitchFamily="34" charset="0"/>
              </a:rPr>
              <a:t>Important restriction #1:</a:t>
            </a:r>
          </a:p>
          <a:p>
            <a:endParaRPr lang="en-US" sz="2600" dirty="0">
              <a:solidFill>
                <a:schemeClr val="tx1">
                  <a:lumMod val="90000"/>
                  <a:lumOff val="10000"/>
                </a:schemeClr>
              </a:solidFill>
              <a:latin typeface="Work Sans" pitchFamily="2" charset="77"/>
              <a:cs typeface="Calibri" panose="020F0502020204030204" pitchFamily="34" charset="0"/>
            </a:endParaRPr>
          </a:p>
          <a:p>
            <a:r>
              <a:rPr lang="en-US" sz="2600" dirty="0">
                <a:solidFill>
                  <a:schemeClr val="tx1">
                    <a:lumMod val="90000"/>
                    <a:lumOff val="10000"/>
                  </a:schemeClr>
                </a:solidFill>
                <a:latin typeface="Work Sans" pitchFamily="2" charset="77"/>
                <a:cs typeface="Calibri" panose="020F0502020204030204" pitchFamily="34" charset="0"/>
              </a:rPr>
              <a:t>Wages do not include wages paid under the family and/or sick leave provisions of FFCRA, the Families First Coronavirus Response Act. In addition, wages claimed for employees under the Work Opportunity Credit do not qualify as wages that may increase this credit. </a:t>
            </a:r>
          </a:p>
        </p:txBody>
      </p:sp>
    </p:spTree>
    <p:extLst>
      <p:ext uri="{BB962C8B-B14F-4D97-AF65-F5344CB8AC3E}">
        <p14:creationId xmlns:p14="http://schemas.microsoft.com/office/powerpoint/2010/main" val="3003373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ERC 2020 – Compute the Credit </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928028"/>
            <a:ext cx="9594284" cy="4093428"/>
          </a:xfrm>
          <a:prstGeom prst="rect">
            <a:avLst/>
          </a:prstGeom>
          <a:noFill/>
        </p:spPr>
        <p:txBody>
          <a:bodyPr wrap="square" rtlCol="0">
            <a:spAutoFit/>
          </a:bodyPr>
          <a:lstStyle/>
          <a:p>
            <a:r>
              <a:rPr lang="en-US" sz="2600" dirty="0">
                <a:solidFill>
                  <a:schemeClr val="tx1">
                    <a:lumMod val="90000"/>
                    <a:lumOff val="10000"/>
                  </a:schemeClr>
                </a:solidFill>
                <a:latin typeface="Work Sans" pitchFamily="2" charset="77"/>
                <a:cs typeface="Calibri" panose="020F0502020204030204" pitchFamily="34" charset="0"/>
              </a:rPr>
              <a:t>Important restriction #2:</a:t>
            </a:r>
          </a:p>
          <a:p>
            <a:endParaRPr lang="en-US" sz="2600" dirty="0">
              <a:solidFill>
                <a:schemeClr val="tx1">
                  <a:lumMod val="90000"/>
                  <a:lumOff val="10000"/>
                </a:schemeClr>
              </a:solidFill>
              <a:latin typeface="Work Sans" pitchFamily="2" charset="77"/>
              <a:cs typeface="Calibri" panose="020F0502020204030204" pitchFamily="34" charset="0"/>
            </a:endParaRPr>
          </a:p>
          <a:p>
            <a:r>
              <a:rPr lang="en-US" sz="2600" dirty="0">
                <a:solidFill>
                  <a:schemeClr val="tx1">
                    <a:lumMod val="90000"/>
                    <a:lumOff val="10000"/>
                  </a:schemeClr>
                </a:solidFill>
                <a:latin typeface="Work Sans" pitchFamily="2" charset="77"/>
                <a:cs typeface="Calibri" panose="020F0502020204030204" pitchFamily="34" charset="0"/>
              </a:rPr>
              <a:t>Wages paid to relatives or family members do not qualify. With entities, one applies these relationship rules depending on a particular level of ownership (&gt;50%).</a:t>
            </a:r>
          </a:p>
          <a:p>
            <a:endParaRPr lang="en-US" sz="2600" dirty="0">
              <a:solidFill>
                <a:schemeClr val="tx1">
                  <a:lumMod val="90000"/>
                  <a:lumOff val="10000"/>
                </a:schemeClr>
              </a:solidFill>
              <a:latin typeface="Work Sans" pitchFamily="2" charset="77"/>
              <a:cs typeface="Calibri" panose="020F0502020204030204" pitchFamily="34" charset="0"/>
            </a:endParaRPr>
          </a:p>
          <a:p>
            <a:r>
              <a:rPr lang="en-US" sz="2600" dirty="0">
                <a:solidFill>
                  <a:schemeClr val="tx1">
                    <a:lumMod val="90000"/>
                    <a:lumOff val="10000"/>
                  </a:schemeClr>
                </a:solidFill>
                <a:latin typeface="Work Sans" pitchFamily="2" charset="77"/>
                <a:cs typeface="Calibri" panose="020F0502020204030204" pitchFamily="34" charset="0"/>
              </a:rPr>
              <a:t>See question #59:  </a:t>
            </a:r>
            <a:r>
              <a:rPr lang="en-US" sz="2600" dirty="0">
                <a:solidFill>
                  <a:srgbClr val="FF0000"/>
                </a:solidFill>
                <a:latin typeface="Work Sans" pitchFamily="2" charset="77"/>
                <a:cs typeface="Calibri" panose="020F0502020204030204" pitchFamily="34" charset="0"/>
                <a:hlinkClick r:id="rId2">
                  <a:extLst>
                    <a:ext uri="{A12FA001-AC4F-418D-AE19-62706E023703}">
                      <ahyp:hlinkClr xmlns:ahyp="http://schemas.microsoft.com/office/drawing/2018/hyperlinkcolor" val="tx"/>
                    </a:ext>
                  </a:extLst>
                </a:hlinkClick>
              </a:rPr>
              <a:t>https://www.irs.gov/newsroom/covid-19-related-employee-retention-credits-determining-qualified-wages-faqs</a:t>
            </a:r>
            <a:r>
              <a:rPr lang="en-US" sz="2600" dirty="0">
                <a:solidFill>
                  <a:srgbClr val="FF0000"/>
                </a:solidFill>
                <a:latin typeface="Work Sans" pitchFamily="2" charset="77"/>
                <a:cs typeface="Calibri" panose="020F0502020204030204" pitchFamily="34" charset="0"/>
              </a:rPr>
              <a:t> </a:t>
            </a:r>
          </a:p>
          <a:p>
            <a:endParaRPr lang="en-US" sz="2600" dirty="0">
              <a:solidFill>
                <a:schemeClr val="tx1">
                  <a:lumMod val="90000"/>
                  <a:lumOff val="10000"/>
                </a:schemeClr>
              </a:solidFill>
              <a:latin typeface="Work Sans" pitchFamily="2" charset="77"/>
              <a:cs typeface="Calibri" panose="020F0502020204030204" pitchFamily="34" charset="0"/>
            </a:endParaRPr>
          </a:p>
        </p:txBody>
      </p:sp>
    </p:spTree>
    <p:extLst>
      <p:ext uri="{BB962C8B-B14F-4D97-AF65-F5344CB8AC3E}">
        <p14:creationId xmlns:p14="http://schemas.microsoft.com/office/powerpoint/2010/main" val="114772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ERC 2020 – Compute the Credit </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928028"/>
            <a:ext cx="9594284" cy="492443"/>
          </a:xfrm>
          <a:prstGeom prst="rect">
            <a:avLst/>
          </a:prstGeom>
          <a:noFill/>
        </p:spPr>
        <p:txBody>
          <a:bodyPr wrap="square" rtlCol="0">
            <a:spAutoFit/>
          </a:bodyPr>
          <a:lstStyle/>
          <a:p>
            <a:r>
              <a:rPr lang="en-US" sz="2600" dirty="0">
                <a:solidFill>
                  <a:schemeClr val="tx1">
                    <a:lumMod val="90000"/>
                    <a:lumOff val="10000"/>
                  </a:schemeClr>
                </a:solidFill>
                <a:latin typeface="Work Sans" pitchFamily="2" charset="77"/>
                <a:cs typeface="Calibri" panose="020F0502020204030204" pitchFamily="34" charset="0"/>
              </a:rPr>
              <a:t> </a:t>
            </a:r>
            <a:endParaRPr lang="en-US" sz="2600" i="1" dirty="0">
              <a:solidFill>
                <a:schemeClr val="tx1">
                  <a:lumMod val="90000"/>
                  <a:lumOff val="10000"/>
                </a:schemeClr>
              </a:solidFill>
              <a:latin typeface="Work Sans" pitchFamily="2" charset="77"/>
              <a:cs typeface="Calibri" panose="020F0502020204030204" pitchFamily="34" charset="0"/>
            </a:endParaRPr>
          </a:p>
        </p:txBody>
      </p:sp>
      <p:pic>
        <p:nvPicPr>
          <p:cNvPr id="2" name="Picture 1">
            <a:extLst>
              <a:ext uri="{FF2B5EF4-FFF2-40B4-BE49-F238E27FC236}">
                <a16:creationId xmlns:a16="http://schemas.microsoft.com/office/drawing/2014/main" id="{0E6F34B6-63BD-4495-8CB6-6D5D2B1CEA1A}"/>
              </a:ext>
            </a:extLst>
          </p:cNvPr>
          <p:cNvPicPr>
            <a:picLocks noChangeAspect="1"/>
          </p:cNvPicPr>
          <p:nvPr/>
        </p:nvPicPr>
        <p:blipFill>
          <a:blip r:embed="rId2"/>
          <a:stretch>
            <a:fillRect/>
          </a:stretch>
        </p:blipFill>
        <p:spPr>
          <a:xfrm>
            <a:off x="1885033" y="1733886"/>
            <a:ext cx="8306959" cy="3943900"/>
          </a:xfrm>
          <a:prstGeom prst="rect">
            <a:avLst/>
          </a:prstGeom>
        </p:spPr>
      </p:pic>
    </p:spTree>
    <p:extLst>
      <p:ext uri="{BB962C8B-B14F-4D97-AF65-F5344CB8AC3E}">
        <p14:creationId xmlns:p14="http://schemas.microsoft.com/office/powerpoint/2010/main" val="1512279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ERC 2020 – Compute the Credit </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928028"/>
            <a:ext cx="9594284" cy="3693319"/>
          </a:xfrm>
          <a:prstGeom prst="rect">
            <a:avLst/>
          </a:prstGeom>
          <a:noFill/>
        </p:spPr>
        <p:txBody>
          <a:bodyPr wrap="square" rtlCol="0">
            <a:spAutoFit/>
          </a:bodyPr>
          <a:lstStyle/>
          <a:p>
            <a:r>
              <a:rPr lang="en-US" sz="2600" dirty="0">
                <a:solidFill>
                  <a:schemeClr val="tx1">
                    <a:lumMod val="90000"/>
                    <a:lumOff val="10000"/>
                  </a:schemeClr>
                </a:solidFill>
                <a:latin typeface="Work Sans" pitchFamily="2" charset="77"/>
                <a:cs typeface="Calibri" panose="020F0502020204030204" pitchFamily="34" charset="0"/>
              </a:rPr>
              <a:t>Important restriction #3:</a:t>
            </a:r>
          </a:p>
          <a:p>
            <a:endParaRPr lang="en-US" sz="2600" dirty="0">
              <a:solidFill>
                <a:schemeClr val="tx1">
                  <a:lumMod val="90000"/>
                  <a:lumOff val="10000"/>
                </a:schemeClr>
              </a:solidFill>
              <a:latin typeface="Work Sans" pitchFamily="2" charset="77"/>
              <a:cs typeface="Calibri" panose="020F0502020204030204" pitchFamily="34" charset="0"/>
            </a:endParaRPr>
          </a:p>
          <a:p>
            <a:r>
              <a:rPr lang="en-US" sz="2600" dirty="0">
                <a:solidFill>
                  <a:schemeClr val="tx1">
                    <a:lumMod val="90000"/>
                    <a:lumOff val="10000"/>
                  </a:schemeClr>
                </a:solidFill>
                <a:latin typeface="Work Sans" pitchFamily="2" charset="77"/>
                <a:cs typeface="Calibri" panose="020F0502020204030204" pitchFamily="34" charset="0"/>
              </a:rPr>
              <a:t>Any wages used in the computation of the ERC are not eligible covered costs on the application for forgiveness of a PPP loan.</a:t>
            </a:r>
          </a:p>
          <a:p>
            <a:endParaRPr lang="en-US" sz="2600" dirty="0">
              <a:solidFill>
                <a:schemeClr val="tx1">
                  <a:lumMod val="90000"/>
                  <a:lumOff val="10000"/>
                </a:schemeClr>
              </a:solidFill>
              <a:latin typeface="Work Sans" pitchFamily="2" charset="77"/>
              <a:cs typeface="Calibri" panose="020F0502020204030204" pitchFamily="34" charset="0"/>
            </a:endParaRPr>
          </a:p>
          <a:p>
            <a:r>
              <a:rPr lang="en-US" sz="2600" i="1" dirty="0">
                <a:solidFill>
                  <a:schemeClr val="tx1">
                    <a:lumMod val="90000"/>
                    <a:lumOff val="10000"/>
                  </a:schemeClr>
                </a:solidFill>
                <a:latin typeface="Work Sans" pitchFamily="2" charset="77"/>
                <a:cs typeface="Calibri" panose="020F0502020204030204" pitchFamily="34" charset="0"/>
              </a:rPr>
              <a:t>You can see how retroactively claiming the credit for 2020 gets interesting when you have already received forgiveness.  IRS Notice 2021-20 provides guidance.</a:t>
            </a:r>
          </a:p>
        </p:txBody>
      </p:sp>
    </p:spTree>
    <p:extLst>
      <p:ext uri="{BB962C8B-B14F-4D97-AF65-F5344CB8AC3E}">
        <p14:creationId xmlns:p14="http://schemas.microsoft.com/office/powerpoint/2010/main" val="8435391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ERC 2020 – Compute the Credit </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928028"/>
            <a:ext cx="9594284" cy="4093428"/>
          </a:xfrm>
          <a:prstGeom prst="rect">
            <a:avLst/>
          </a:prstGeom>
          <a:noFill/>
        </p:spPr>
        <p:txBody>
          <a:bodyPr wrap="square" rtlCol="0">
            <a:spAutoFit/>
          </a:bodyPr>
          <a:lstStyle/>
          <a:p>
            <a:r>
              <a:rPr lang="en-US" sz="2600" dirty="0">
                <a:solidFill>
                  <a:schemeClr val="tx1">
                    <a:lumMod val="90000"/>
                    <a:lumOff val="10000"/>
                  </a:schemeClr>
                </a:solidFill>
                <a:latin typeface="Work Sans" pitchFamily="2" charset="77"/>
                <a:cs typeface="Calibri" panose="020F0502020204030204" pitchFamily="34" charset="0"/>
              </a:rPr>
              <a:t>Important restriction #4:</a:t>
            </a:r>
          </a:p>
          <a:p>
            <a:endParaRPr lang="en-US" sz="2600" dirty="0">
              <a:solidFill>
                <a:schemeClr val="tx1">
                  <a:lumMod val="90000"/>
                  <a:lumOff val="10000"/>
                </a:schemeClr>
              </a:solidFill>
              <a:latin typeface="Work Sans" pitchFamily="2" charset="77"/>
              <a:cs typeface="Calibri" panose="020F0502020204030204" pitchFamily="34" charset="0"/>
            </a:endParaRPr>
          </a:p>
          <a:p>
            <a:r>
              <a:rPr lang="en-US" sz="2600" dirty="0">
                <a:solidFill>
                  <a:schemeClr val="tx1">
                    <a:lumMod val="90000"/>
                    <a:lumOff val="10000"/>
                  </a:schemeClr>
                </a:solidFill>
                <a:latin typeface="Work Sans" pitchFamily="2" charset="77"/>
                <a:cs typeface="Calibri" panose="020F0502020204030204" pitchFamily="34" charset="0"/>
              </a:rPr>
              <a:t>There are aggregation rules that can affect parent-subsidiary or brother-sister groups, or a combined group of corporations. These complex rules can also reach partnerships, trusts and estates. Aggregation can affect qualification in such areas as to whether there is a full or partial shutdown, whether a company has &lt; or &gt; 100 employees, as well as measuring the decline in gross receipts</a:t>
            </a:r>
            <a:r>
              <a:rPr lang="en-US" dirty="0"/>
              <a:t>.</a:t>
            </a:r>
            <a:endParaRPr lang="en-US" sz="2600" dirty="0">
              <a:solidFill>
                <a:schemeClr val="tx1">
                  <a:lumMod val="90000"/>
                  <a:lumOff val="10000"/>
                </a:schemeClr>
              </a:solidFill>
              <a:latin typeface="Work Sans" pitchFamily="2" charset="77"/>
              <a:cs typeface="Calibri" panose="020F0502020204030204" pitchFamily="34" charset="0"/>
            </a:endParaRPr>
          </a:p>
        </p:txBody>
      </p:sp>
    </p:spTree>
    <p:extLst>
      <p:ext uri="{BB962C8B-B14F-4D97-AF65-F5344CB8AC3E}">
        <p14:creationId xmlns:p14="http://schemas.microsoft.com/office/powerpoint/2010/main" val="2884132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2933CE-9C56-47A3-968C-E4266A2BA343}"/>
              </a:ext>
            </a:extLst>
          </p:cNvPr>
          <p:cNvPicPr>
            <a:picLocks noChangeAspect="1"/>
          </p:cNvPicPr>
          <p:nvPr/>
        </p:nvPicPr>
        <p:blipFill>
          <a:blip r:embed="rId2"/>
          <a:stretch>
            <a:fillRect/>
          </a:stretch>
        </p:blipFill>
        <p:spPr>
          <a:xfrm>
            <a:off x="1337598" y="847364"/>
            <a:ext cx="9516803" cy="5163271"/>
          </a:xfrm>
          <a:prstGeom prst="rect">
            <a:avLst/>
          </a:prstGeom>
        </p:spPr>
      </p:pic>
    </p:spTree>
    <p:extLst>
      <p:ext uri="{BB962C8B-B14F-4D97-AF65-F5344CB8AC3E}">
        <p14:creationId xmlns:p14="http://schemas.microsoft.com/office/powerpoint/2010/main" val="20135435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ERC 2020 – Claim the Credit </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928028"/>
            <a:ext cx="9594284" cy="3693319"/>
          </a:xfrm>
          <a:prstGeom prst="rect">
            <a:avLst/>
          </a:prstGeom>
          <a:noFill/>
        </p:spPr>
        <p:txBody>
          <a:bodyPr wrap="square" rtlCol="0">
            <a:spAutoFit/>
          </a:bodyPr>
          <a:lstStyle/>
          <a:p>
            <a:pPr marL="342900" indent="-3429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Claim the credit on Form 941-X</a:t>
            </a:r>
          </a:p>
          <a:p>
            <a:pPr marL="342900" indent="-342900">
              <a:buFont typeface="Arial" panose="020B0604020202020204" pitchFamily="34" charset="0"/>
              <a:buChar char="•"/>
            </a:pPr>
            <a:endParaRPr lang="en-US" sz="2600" dirty="0">
              <a:solidFill>
                <a:schemeClr val="tx1">
                  <a:lumMod val="90000"/>
                  <a:lumOff val="10000"/>
                </a:schemeClr>
              </a:solidFill>
              <a:latin typeface="Work Sans" pitchFamily="2" charset="77"/>
              <a:cs typeface="Calibri" panose="020F0502020204030204" pitchFamily="34" charset="0"/>
            </a:endParaRPr>
          </a:p>
          <a:p>
            <a:pPr marL="342900" indent="-3429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Complete a Form 941-X for each quarter:</a:t>
            </a:r>
            <a:br>
              <a:rPr lang="en-US" sz="2600" dirty="0">
                <a:solidFill>
                  <a:schemeClr val="tx1">
                    <a:lumMod val="90000"/>
                    <a:lumOff val="10000"/>
                  </a:schemeClr>
                </a:solidFill>
                <a:latin typeface="Work Sans" pitchFamily="2" charset="77"/>
                <a:cs typeface="Calibri" panose="020F0502020204030204" pitchFamily="34" charset="0"/>
              </a:rPr>
            </a:br>
            <a:r>
              <a:rPr lang="en-US" sz="2600" dirty="0">
                <a:solidFill>
                  <a:schemeClr val="bg2"/>
                </a:solidFill>
                <a:latin typeface="Work Sans" pitchFamily="2" charset="77"/>
                <a:cs typeface="Calibri" panose="020F0502020204030204" pitchFamily="34" charset="0"/>
                <a:hlinkClick r:id="rId2">
                  <a:extLst>
                    <a:ext uri="{A12FA001-AC4F-418D-AE19-62706E023703}">
                      <ahyp:hlinkClr xmlns:ahyp="http://schemas.microsoft.com/office/drawing/2018/hyperlinkcolor" val="tx"/>
                    </a:ext>
                  </a:extLst>
                </a:hlinkClick>
              </a:rPr>
              <a:t>https://www.irs.gov/pub/irs-pdf/f941x.pdf</a:t>
            </a:r>
            <a:r>
              <a:rPr lang="en-US" sz="2600" dirty="0">
                <a:solidFill>
                  <a:schemeClr val="bg2"/>
                </a:solidFill>
                <a:latin typeface="Work Sans" pitchFamily="2" charset="77"/>
                <a:cs typeface="Calibri" panose="020F0502020204030204" pitchFamily="34" charset="0"/>
              </a:rPr>
              <a:t> </a:t>
            </a:r>
            <a:br>
              <a:rPr lang="en-US" sz="2600" dirty="0">
                <a:solidFill>
                  <a:schemeClr val="tx1">
                    <a:lumMod val="90000"/>
                    <a:lumOff val="10000"/>
                  </a:schemeClr>
                </a:solidFill>
                <a:latin typeface="Work Sans" pitchFamily="2" charset="77"/>
                <a:cs typeface="Calibri" panose="020F0502020204030204" pitchFamily="34" charset="0"/>
              </a:rPr>
            </a:br>
            <a:endParaRPr lang="en-US" sz="2600" dirty="0">
              <a:solidFill>
                <a:schemeClr val="tx1">
                  <a:lumMod val="90000"/>
                  <a:lumOff val="10000"/>
                </a:schemeClr>
              </a:solidFill>
              <a:latin typeface="Work Sans" pitchFamily="2" charset="77"/>
              <a:cs typeface="Calibri" panose="020F0502020204030204" pitchFamily="34" charset="0"/>
            </a:endParaRPr>
          </a:p>
          <a:p>
            <a:pPr marL="342900" indent="-3429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Must complete the 941 worksheet to determine the proper amounts to report on the 941-X.  It can be found on pages 22-23 of the Instructions: </a:t>
            </a:r>
            <a:br>
              <a:rPr lang="en-US" sz="2600" dirty="0">
                <a:solidFill>
                  <a:schemeClr val="tx1">
                    <a:lumMod val="90000"/>
                    <a:lumOff val="10000"/>
                  </a:schemeClr>
                </a:solidFill>
                <a:latin typeface="Work Sans" pitchFamily="2" charset="77"/>
                <a:cs typeface="Calibri" panose="020F0502020204030204" pitchFamily="34" charset="0"/>
              </a:rPr>
            </a:br>
            <a:r>
              <a:rPr lang="en-US" sz="2600" dirty="0">
                <a:solidFill>
                  <a:schemeClr val="bg2"/>
                </a:solidFill>
                <a:latin typeface="Work Sans" pitchFamily="2" charset="77"/>
                <a:cs typeface="Calibri" panose="020F0502020204030204" pitchFamily="34" charset="0"/>
                <a:hlinkClick r:id="rId3">
                  <a:extLst>
                    <a:ext uri="{A12FA001-AC4F-418D-AE19-62706E023703}">
                      <ahyp:hlinkClr xmlns:ahyp="http://schemas.microsoft.com/office/drawing/2018/hyperlinkcolor" val="tx"/>
                    </a:ext>
                  </a:extLst>
                </a:hlinkClick>
              </a:rPr>
              <a:t>https://www.irs.gov/pub/irs-pdf/i941x.pdf</a:t>
            </a:r>
            <a:r>
              <a:rPr lang="en-US" sz="2600" dirty="0">
                <a:solidFill>
                  <a:schemeClr val="bg2"/>
                </a:solidFill>
                <a:latin typeface="Work Sans" pitchFamily="2" charset="77"/>
                <a:cs typeface="Calibri" panose="020F0502020204030204" pitchFamily="34" charset="0"/>
              </a:rPr>
              <a:t> </a:t>
            </a:r>
          </a:p>
        </p:txBody>
      </p:sp>
    </p:spTree>
    <p:extLst>
      <p:ext uri="{BB962C8B-B14F-4D97-AF65-F5344CB8AC3E}">
        <p14:creationId xmlns:p14="http://schemas.microsoft.com/office/powerpoint/2010/main" val="3420139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ERC 2020 – Claim the Credit </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928028"/>
            <a:ext cx="9594284" cy="4493538"/>
          </a:xfrm>
          <a:prstGeom prst="rect">
            <a:avLst/>
          </a:prstGeom>
          <a:noFill/>
        </p:spPr>
        <p:txBody>
          <a:bodyPr wrap="square" rtlCol="0">
            <a:spAutoFit/>
          </a:bodyPr>
          <a:lstStyle/>
          <a:p>
            <a:pPr marL="342900" indent="-3429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The worksheet computes a “refundable portion” and “nonrefundable portion” of the ERC</a:t>
            </a:r>
            <a:br>
              <a:rPr lang="en-US" sz="2600" dirty="0">
                <a:solidFill>
                  <a:schemeClr val="tx1">
                    <a:lumMod val="90000"/>
                    <a:lumOff val="10000"/>
                  </a:schemeClr>
                </a:solidFill>
                <a:latin typeface="Work Sans" pitchFamily="2" charset="77"/>
                <a:cs typeface="Calibri" panose="020F0502020204030204" pitchFamily="34" charset="0"/>
              </a:rPr>
            </a:br>
            <a:endParaRPr lang="en-US" sz="2600" dirty="0">
              <a:solidFill>
                <a:schemeClr val="tx1">
                  <a:lumMod val="90000"/>
                  <a:lumOff val="10000"/>
                </a:schemeClr>
              </a:solidFill>
              <a:latin typeface="Work Sans" pitchFamily="2" charset="77"/>
              <a:cs typeface="Calibri" panose="020F0502020204030204" pitchFamily="34" charset="0"/>
            </a:endParaRPr>
          </a:p>
          <a:p>
            <a:pPr marL="342900" indent="-3429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When you are filing a 941-X, for a quarter where all taxes have been previously paid, the entire ERC will be refunded to you, even though the worksheet requires the computation of both a refundable and nonrefundable portion</a:t>
            </a:r>
            <a:br>
              <a:rPr lang="en-US" sz="2600" dirty="0">
                <a:solidFill>
                  <a:schemeClr val="tx1">
                    <a:lumMod val="90000"/>
                    <a:lumOff val="10000"/>
                  </a:schemeClr>
                </a:solidFill>
                <a:latin typeface="Work Sans" pitchFamily="2" charset="77"/>
                <a:cs typeface="Calibri" panose="020F0502020204030204" pitchFamily="34" charset="0"/>
              </a:rPr>
            </a:br>
            <a:endParaRPr lang="en-US" sz="2600" dirty="0">
              <a:solidFill>
                <a:schemeClr val="tx1">
                  <a:lumMod val="90000"/>
                  <a:lumOff val="10000"/>
                </a:schemeClr>
              </a:solidFill>
              <a:latin typeface="Work Sans" pitchFamily="2" charset="77"/>
              <a:cs typeface="Calibri" panose="020F0502020204030204" pitchFamily="34" charset="0"/>
            </a:endParaRPr>
          </a:p>
          <a:p>
            <a:pPr marL="342900" indent="-3429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The distinction is for the government: which bucket of money your refund comes from.</a:t>
            </a:r>
            <a:endParaRPr lang="en-US" sz="2600" dirty="0">
              <a:solidFill>
                <a:schemeClr val="bg2"/>
              </a:solidFill>
              <a:latin typeface="Work Sans" pitchFamily="2" charset="77"/>
              <a:cs typeface="Calibri" panose="020F0502020204030204" pitchFamily="34" charset="0"/>
            </a:endParaRPr>
          </a:p>
        </p:txBody>
      </p:sp>
    </p:spTree>
    <p:extLst>
      <p:ext uri="{BB962C8B-B14F-4D97-AF65-F5344CB8AC3E}">
        <p14:creationId xmlns:p14="http://schemas.microsoft.com/office/powerpoint/2010/main" val="30289625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ERC 2020 – Claim the Credit </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928028"/>
            <a:ext cx="9594284" cy="1692771"/>
          </a:xfrm>
          <a:prstGeom prst="rect">
            <a:avLst/>
          </a:prstGeom>
          <a:noFill/>
        </p:spPr>
        <p:txBody>
          <a:bodyPr wrap="square" rtlCol="0">
            <a:spAutoFit/>
          </a:bodyPr>
          <a:lstStyle/>
          <a:p>
            <a:pPr marL="342900" indent="-3429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The nonrefundable portion only comes into play if you are claiming the ERC currently (on an </a:t>
            </a:r>
            <a:r>
              <a:rPr lang="en-US" sz="2600" u="sng" dirty="0">
                <a:solidFill>
                  <a:schemeClr val="tx1">
                    <a:lumMod val="90000"/>
                    <a:lumOff val="10000"/>
                  </a:schemeClr>
                </a:solidFill>
                <a:latin typeface="Work Sans" pitchFamily="2" charset="77"/>
                <a:cs typeface="Calibri" panose="020F0502020204030204" pitchFamily="34" charset="0"/>
              </a:rPr>
              <a:t>original 941</a:t>
            </a:r>
            <a:r>
              <a:rPr lang="en-US" sz="2600" dirty="0">
                <a:solidFill>
                  <a:schemeClr val="tx1">
                    <a:lumMod val="90000"/>
                    <a:lumOff val="10000"/>
                  </a:schemeClr>
                </a:solidFill>
                <a:latin typeface="Work Sans" pitchFamily="2" charset="77"/>
                <a:cs typeface="Calibri" panose="020F0502020204030204" pitchFamily="34" charset="0"/>
              </a:rPr>
              <a:t>) in 2021, and have reduced cash payroll tax deposits in anticipation of ERC credits.</a:t>
            </a:r>
            <a:endParaRPr lang="en-US" sz="2600" dirty="0">
              <a:solidFill>
                <a:schemeClr val="bg2"/>
              </a:solidFill>
              <a:latin typeface="Work Sans" pitchFamily="2" charset="77"/>
              <a:cs typeface="Calibri" panose="020F0502020204030204" pitchFamily="34" charset="0"/>
            </a:endParaRPr>
          </a:p>
        </p:txBody>
      </p:sp>
    </p:spTree>
    <p:extLst>
      <p:ext uri="{BB962C8B-B14F-4D97-AF65-F5344CB8AC3E}">
        <p14:creationId xmlns:p14="http://schemas.microsoft.com/office/powerpoint/2010/main" val="31744624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ERC 2020</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928028"/>
            <a:ext cx="9594284" cy="4093428"/>
          </a:xfrm>
          <a:prstGeom prst="rect">
            <a:avLst/>
          </a:prstGeom>
          <a:noFill/>
        </p:spPr>
        <p:txBody>
          <a:bodyPr wrap="square" rtlCol="0">
            <a:spAutoFit/>
          </a:bodyPr>
          <a:lstStyle/>
          <a:p>
            <a:pPr marL="342900" indent="-3429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For more details on the ERC 2020, there is an article on our website:</a:t>
            </a:r>
          </a:p>
          <a:p>
            <a:pPr marL="342900" indent="-342900">
              <a:buFont typeface="Arial" panose="020B0604020202020204" pitchFamily="34" charset="0"/>
              <a:buChar char="•"/>
            </a:pPr>
            <a:endParaRPr lang="en-US" sz="2600" dirty="0">
              <a:solidFill>
                <a:schemeClr val="tx1">
                  <a:lumMod val="90000"/>
                  <a:lumOff val="10000"/>
                </a:schemeClr>
              </a:solidFill>
              <a:latin typeface="Work Sans" pitchFamily="2" charset="77"/>
              <a:cs typeface="Calibri" panose="020F0502020204030204" pitchFamily="34" charset="0"/>
            </a:endParaRPr>
          </a:p>
          <a:p>
            <a:pPr lvl="1"/>
            <a:r>
              <a:rPr lang="en-US" sz="2600" dirty="0">
                <a:solidFill>
                  <a:schemeClr val="bg2"/>
                </a:solidFill>
                <a:latin typeface="Work Sans" pitchFamily="2" charset="77"/>
                <a:cs typeface="Calibri" panose="020F0502020204030204" pitchFamily="34" charset="0"/>
                <a:hlinkClick r:id="rId2">
                  <a:extLst>
                    <a:ext uri="{A12FA001-AC4F-418D-AE19-62706E023703}">
                      <ahyp:hlinkClr xmlns:ahyp="http://schemas.microsoft.com/office/drawing/2018/hyperlinkcolor" val="tx"/>
                    </a:ext>
                  </a:extLst>
                </a:hlinkClick>
              </a:rPr>
              <a:t>https://beachfleischman.com/tax-bites/2020/04/employee-retention-credit/</a:t>
            </a:r>
            <a:r>
              <a:rPr lang="en-US" sz="2600" dirty="0">
                <a:solidFill>
                  <a:schemeClr val="bg2"/>
                </a:solidFill>
                <a:latin typeface="Work Sans" pitchFamily="2" charset="77"/>
                <a:cs typeface="Calibri" panose="020F0502020204030204" pitchFamily="34" charset="0"/>
              </a:rPr>
              <a:t> </a:t>
            </a:r>
            <a:br>
              <a:rPr lang="en-US" sz="2600" dirty="0">
                <a:solidFill>
                  <a:schemeClr val="tx1">
                    <a:lumMod val="90000"/>
                    <a:lumOff val="10000"/>
                  </a:schemeClr>
                </a:solidFill>
                <a:latin typeface="Work Sans" pitchFamily="2" charset="77"/>
                <a:cs typeface="Calibri" panose="020F0502020204030204" pitchFamily="34" charset="0"/>
              </a:rPr>
            </a:br>
            <a:endParaRPr lang="en-US" sz="2600" dirty="0">
              <a:solidFill>
                <a:schemeClr val="tx1">
                  <a:lumMod val="90000"/>
                  <a:lumOff val="10000"/>
                </a:schemeClr>
              </a:solidFill>
              <a:latin typeface="Work Sans" pitchFamily="2" charset="77"/>
              <a:cs typeface="Calibri" panose="020F0502020204030204" pitchFamily="34" charset="0"/>
            </a:endParaRPr>
          </a:p>
          <a:p>
            <a:pPr marL="342900" indent="-3429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The IRS also has extensive FAQs on the ERC:</a:t>
            </a:r>
          </a:p>
          <a:p>
            <a:pPr marL="342900" indent="-342900">
              <a:buFont typeface="Arial" panose="020B0604020202020204" pitchFamily="34" charset="0"/>
              <a:buChar char="•"/>
            </a:pPr>
            <a:endParaRPr lang="en-US" sz="2600" dirty="0">
              <a:solidFill>
                <a:schemeClr val="bg2"/>
              </a:solidFill>
              <a:latin typeface="Work Sans" pitchFamily="2" charset="77"/>
              <a:cs typeface="Calibri" panose="020F0502020204030204" pitchFamily="34" charset="0"/>
            </a:endParaRPr>
          </a:p>
          <a:p>
            <a:pPr lvl="1"/>
            <a:r>
              <a:rPr lang="en-US" sz="2600" dirty="0">
                <a:solidFill>
                  <a:schemeClr val="bg2"/>
                </a:solidFill>
                <a:latin typeface="Work Sans" pitchFamily="2" charset="77"/>
                <a:cs typeface="Calibri" panose="020F0502020204030204" pitchFamily="34" charset="0"/>
                <a:hlinkClick r:id="rId3">
                  <a:extLst>
                    <a:ext uri="{A12FA001-AC4F-418D-AE19-62706E023703}">
                      <ahyp:hlinkClr xmlns:ahyp="http://schemas.microsoft.com/office/drawing/2018/hyperlinkcolor" val="tx"/>
                    </a:ext>
                  </a:extLst>
                </a:hlinkClick>
              </a:rPr>
              <a:t>https://www.irs.gov/newsroom/faqs-employee-retention-credit-under-the-cares-act</a:t>
            </a:r>
            <a:r>
              <a:rPr lang="en-US" sz="2600" dirty="0">
                <a:solidFill>
                  <a:schemeClr val="bg2"/>
                </a:solidFill>
                <a:latin typeface="Work Sans" pitchFamily="2" charset="77"/>
                <a:cs typeface="Calibri" panose="020F0502020204030204" pitchFamily="34" charset="0"/>
              </a:rPr>
              <a:t> </a:t>
            </a:r>
          </a:p>
        </p:txBody>
      </p:sp>
    </p:spTree>
    <p:extLst>
      <p:ext uri="{BB962C8B-B14F-4D97-AF65-F5344CB8AC3E}">
        <p14:creationId xmlns:p14="http://schemas.microsoft.com/office/powerpoint/2010/main" val="2804845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0CCA10-942F-A24F-BE84-D7254DCD96C4}"/>
              </a:ext>
            </a:extLst>
          </p:cNvPr>
          <p:cNvSpPr txBox="1"/>
          <p:nvPr/>
        </p:nvSpPr>
        <p:spPr>
          <a:xfrm>
            <a:off x="1048056" y="2502926"/>
            <a:ext cx="10076330" cy="3323987"/>
          </a:xfrm>
          <a:prstGeom prst="rect">
            <a:avLst/>
          </a:prstGeom>
          <a:noFill/>
        </p:spPr>
        <p:txBody>
          <a:bodyPr wrap="square" rtlCol="0">
            <a:spAutoFit/>
          </a:bodyPr>
          <a:lstStyle/>
          <a:p>
            <a:r>
              <a:rPr lang="en-US" sz="7000" b="1" dirty="0">
                <a:solidFill>
                  <a:schemeClr val="accent3"/>
                </a:solidFill>
                <a:latin typeface="Serenity" panose="02000606030000020004" pitchFamily="2" charset="77"/>
              </a:rPr>
              <a:t>E</a:t>
            </a:r>
            <a:r>
              <a:rPr lang="en-US" sz="7000" b="1" dirty="0">
                <a:solidFill>
                  <a:schemeClr val="bg1"/>
                </a:solidFill>
                <a:latin typeface="Serenity" panose="02000606030000020004" pitchFamily="2" charset="77"/>
              </a:rPr>
              <a:t>mployee </a:t>
            </a:r>
          </a:p>
          <a:p>
            <a:r>
              <a:rPr lang="en-US" sz="7000" b="1" dirty="0">
                <a:solidFill>
                  <a:schemeClr val="accent3"/>
                </a:solidFill>
                <a:latin typeface="Serenity" panose="02000606030000020004" pitchFamily="2" charset="77"/>
              </a:rPr>
              <a:t>R</a:t>
            </a:r>
            <a:r>
              <a:rPr lang="en-US" sz="7000" b="1" dirty="0">
                <a:solidFill>
                  <a:schemeClr val="bg1"/>
                </a:solidFill>
                <a:latin typeface="Serenity" panose="02000606030000020004" pitchFamily="2" charset="77"/>
              </a:rPr>
              <a:t>etention </a:t>
            </a:r>
          </a:p>
          <a:p>
            <a:r>
              <a:rPr lang="en-US" sz="7000" b="1" dirty="0">
                <a:solidFill>
                  <a:schemeClr val="accent3"/>
                </a:solidFill>
                <a:latin typeface="Serenity" panose="02000606030000020004" pitchFamily="2" charset="77"/>
              </a:rPr>
              <a:t>C</a:t>
            </a:r>
            <a:r>
              <a:rPr lang="en-US" sz="7000" b="1" dirty="0">
                <a:solidFill>
                  <a:schemeClr val="bg1"/>
                </a:solidFill>
                <a:latin typeface="Serenity" panose="02000606030000020004" pitchFamily="2" charset="77"/>
              </a:rPr>
              <a:t>redit</a:t>
            </a:r>
            <a:endParaRPr lang="en-US" sz="7000" b="1" dirty="0">
              <a:solidFill>
                <a:schemeClr val="accent3">
                  <a:lumMod val="60000"/>
                  <a:lumOff val="40000"/>
                </a:schemeClr>
              </a:solidFill>
              <a:latin typeface="Serenity" panose="02000606030000020004" pitchFamily="2" charset="77"/>
            </a:endParaRPr>
          </a:p>
        </p:txBody>
      </p:sp>
      <p:cxnSp>
        <p:nvCxnSpPr>
          <p:cNvPr id="3" name="Straight Connector 2">
            <a:extLst>
              <a:ext uri="{FF2B5EF4-FFF2-40B4-BE49-F238E27FC236}">
                <a16:creationId xmlns:a16="http://schemas.microsoft.com/office/drawing/2014/main" id="{CB7FABCE-B538-D442-BAE4-C2CF8831F30B}"/>
              </a:ext>
            </a:extLst>
          </p:cNvPr>
          <p:cNvCxnSpPr>
            <a:cxnSpLocks/>
          </p:cNvCxnSpPr>
          <p:nvPr/>
        </p:nvCxnSpPr>
        <p:spPr>
          <a:xfrm>
            <a:off x="1170302" y="3672477"/>
            <a:ext cx="227214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14E19A5-1F78-468C-9C25-480B4F0E889B}"/>
              </a:ext>
            </a:extLst>
          </p:cNvPr>
          <p:cNvCxnSpPr>
            <a:cxnSpLocks/>
          </p:cNvCxnSpPr>
          <p:nvPr/>
        </p:nvCxnSpPr>
        <p:spPr>
          <a:xfrm>
            <a:off x="1170302" y="4722499"/>
            <a:ext cx="227214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04977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chemeClr val="bg1"/>
                </a:solidFill>
                <a:latin typeface="Serenity" panose="02000606030000020004" pitchFamily="2" charset="77"/>
              </a:rPr>
              <a:t>SWITCHING GEARS TO 2021</a:t>
            </a: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928028"/>
            <a:ext cx="9594284" cy="1692771"/>
          </a:xfrm>
          <a:prstGeom prst="rect">
            <a:avLst/>
          </a:prstGeom>
          <a:noFill/>
        </p:spPr>
        <p:txBody>
          <a:bodyPr wrap="square" rtlCol="0">
            <a:spAutoFit/>
          </a:bodyPr>
          <a:lstStyle/>
          <a:p>
            <a:r>
              <a:rPr lang="en-US" sz="2600" dirty="0">
                <a:solidFill>
                  <a:schemeClr val="bg1"/>
                </a:solidFill>
                <a:latin typeface="Work Sans" pitchFamily="2" charset="77"/>
                <a:cs typeface="Calibri" panose="020F0502020204030204" pitchFamily="34" charset="0"/>
              </a:rPr>
              <a:t>Please note that the slides from this point forward are related to the ERC for 2021.</a:t>
            </a:r>
          </a:p>
          <a:p>
            <a:endParaRPr lang="en-US" sz="2600" i="1" dirty="0">
              <a:solidFill>
                <a:schemeClr val="bg1"/>
              </a:solidFill>
              <a:latin typeface="Work Sans" pitchFamily="2" charset="77"/>
              <a:cs typeface="Calibri" panose="020F0502020204030204" pitchFamily="34" charset="0"/>
            </a:endParaRPr>
          </a:p>
          <a:p>
            <a:r>
              <a:rPr lang="en-US" sz="2600" dirty="0">
                <a:solidFill>
                  <a:schemeClr val="bg1"/>
                </a:solidFill>
                <a:latin typeface="Work Sans" pitchFamily="2" charset="77"/>
                <a:cs typeface="Calibri" panose="020F0502020204030204" pitchFamily="34" charset="0"/>
              </a:rPr>
              <a:t>Do not confuse the rules for each year.</a:t>
            </a:r>
          </a:p>
        </p:txBody>
      </p:sp>
    </p:spTree>
    <p:extLst>
      <p:ext uri="{BB962C8B-B14F-4D97-AF65-F5344CB8AC3E}">
        <p14:creationId xmlns:p14="http://schemas.microsoft.com/office/powerpoint/2010/main" val="12993668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1BE506-C7BB-CE4A-A1D7-371BAC86C4F3}"/>
              </a:ext>
            </a:extLst>
          </p:cNvPr>
          <p:cNvSpPr txBox="1"/>
          <p:nvPr/>
        </p:nvSpPr>
        <p:spPr>
          <a:xfrm>
            <a:off x="707397" y="1928028"/>
            <a:ext cx="9742672" cy="4401205"/>
          </a:xfrm>
          <a:prstGeom prst="rect">
            <a:avLst/>
          </a:prstGeom>
          <a:noFill/>
        </p:spPr>
        <p:txBody>
          <a:bodyPr wrap="square" rtlCol="0">
            <a:spAutoFit/>
          </a:bodyPr>
          <a:lstStyle/>
          <a:p>
            <a:r>
              <a:rPr lang="en-US" sz="2000" dirty="0">
                <a:solidFill>
                  <a:schemeClr val="tx1">
                    <a:lumMod val="90000"/>
                    <a:lumOff val="10000"/>
                  </a:schemeClr>
                </a:solidFill>
                <a:latin typeface="Work Sans" pitchFamily="2" charset="77"/>
                <a:cs typeface="Calibri" panose="020F0502020204030204" pitchFamily="34" charset="0"/>
              </a:rPr>
              <a:t>Three different ways to be eligible for the 2021 credit:</a:t>
            </a:r>
          </a:p>
          <a:p>
            <a:endParaRPr lang="en-US" sz="2000" dirty="0">
              <a:solidFill>
                <a:schemeClr val="tx1">
                  <a:lumMod val="90000"/>
                  <a:lumOff val="10000"/>
                </a:schemeClr>
              </a:solidFill>
              <a:latin typeface="Work Sans" pitchFamily="2" charset="77"/>
              <a:cs typeface="Calibri" panose="020F0502020204030204" pitchFamily="34" charset="0"/>
            </a:endParaRPr>
          </a:p>
          <a:p>
            <a:pPr marL="342900" lvl="0" indent="-342900">
              <a:buFont typeface="Arial" panose="020B0604020202020204" pitchFamily="34" charset="0"/>
              <a:buChar char="•"/>
            </a:pPr>
            <a:r>
              <a:rPr lang="en-US" sz="2000" dirty="0">
                <a:latin typeface="Work Sans" panose="00000500000000000000" pitchFamily="50" charset="0"/>
              </a:rPr>
              <a:t>Business had operations that were fully or partially suspended in 2021 due to government COVID-related orders.  The credit only applies to wages paid during the portion of the quarter that the business is suspended, not the entire quarter, </a:t>
            </a:r>
            <a:r>
              <a:rPr lang="en-US" sz="2000" u="sng" dirty="0">
                <a:highlight>
                  <a:srgbClr val="FFFF00"/>
                </a:highlight>
                <a:latin typeface="Work Sans" panose="00000500000000000000" pitchFamily="50" charset="0"/>
              </a:rPr>
              <a:t>OR</a:t>
            </a:r>
            <a:br>
              <a:rPr lang="en-US" sz="2000" u="sng" dirty="0">
                <a:latin typeface="Work Sans" panose="00000500000000000000" pitchFamily="50" charset="0"/>
              </a:rPr>
            </a:br>
            <a:endParaRPr lang="en-US" sz="2000" u="sng" dirty="0">
              <a:latin typeface="Work Sans" panose="00000500000000000000" pitchFamily="50" charset="0"/>
            </a:endParaRPr>
          </a:p>
          <a:p>
            <a:pPr marL="342900" lvl="0" indent="-342900">
              <a:buFont typeface="Arial" panose="020B0604020202020204" pitchFamily="34" charset="0"/>
              <a:buChar char="•"/>
            </a:pPr>
            <a:r>
              <a:rPr lang="en-US" sz="2000" dirty="0">
                <a:latin typeface="Work Sans" panose="00000500000000000000" pitchFamily="50" charset="0"/>
              </a:rPr>
              <a:t>Business experienced a significant decline in gross receipts in 2021.  An employer is considered to have a significant decline in gross receipts only for the quarters for which its gross receipts are less than 80 percent of gross receipts from the same quarter </a:t>
            </a:r>
            <a:r>
              <a:rPr lang="en-US" sz="2000" dirty="0">
                <a:highlight>
                  <a:srgbClr val="FFFF00"/>
                </a:highlight>
                <a:latin typeface="Work Sans" panose="00000500000000000000" pitchFamily="50" charset="0"/>
              </a:rPr>
              <a:t>in 2019, </a:t>
            </a:r>
            <a:r>
              <a:rPr lang="en-US" sz="2000" u="sng" dirty="0">
                <a:highlight>
                  <a:srgbClr val="FFFF00"/>
                </a:highlight>
                <a:latin typeface="Work Sans" panose="00000500000000000000" pitchFamily="50" charset="0"/>
              </a:rPr>
              <a:t>OR</a:t>
            </a:r>
            <a:r>
              <a:rPr lang="en-US" sz="2000" dirty="0">
                <a:latin typeface="Work Sans" panose="00000500000000000000" pitchFamily="50" charset="0"/>
              </a:rPr>
              <a:t>  </a:t>
            </a:r>
          </a:p>
          <a:p>
            <a:pPr marL="342900" lvl="0" indent="-342900">
              <a:buFont typeface="Arial" panose="020B0604020202020204" pitchFamily="34" charset="0"/>
              <a:buChar char="•"/>
            </a:pPr>
            <a:endParaRPr lang="en-US" sz="2000" dirty="0">
              <a:latin typeface="Work Sans" panose="00000500000000000000" pitchFamily="50" charset="0"/>
            </a:endParaRPr>
          </a:p>
          <a:p>
            <a:pPr marL="342900" lvl="0" indent="-342900">
              <a:buFont typeface="Arial" panose="020B0604020202020204" pitchFamily="34" charset="0"/>
              <a:buChar char="•"/>
            </a:pPr>
            <a:r>
              <a:rPr lang="en-US" sz="2000" dirty="0">
                <a:latin typeface="Work Sans" panose="00000500000000000000" pitchFamily="50" charset="0"/>
              </a:rPr>
              <a:t>A Recovery start-up business (RSB) or Severely Financially Distressed Employer (SFDE)</a:t>
            </a:r>
          </a:p>
        </p:txBody>
      </p:sp>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ERC 2021 - Eligibility</a:t>
            </a:r>
            <a:endParaRPr lang="en-US" sz="4800" b="1" dirty="0">
              <a:latin typeface="Serenity" panose="02000606030000020004" pitchFamily="2" charset="77"/>
            </a:endParaRPr>
          </a:p>
        </p:txBody>
      </p:sp>
    </p:spTree>
    <p:extLst>
      <p:ext uri="{BB962C8B-B14F-4D97-AF65-F5344CB8AC3E}">
        <p14:creationId xmlns:p14="http://schemas.microsoft.com/office/powerpoint/2010/main" val="27551303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ERC 2021 - Eligibility</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793804"/>
            <a:ext cx="9594284" cy="3816429"/>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schemeClr val="tx1">
                    <a:lumMod val="90000"/>
                    <a:lumOff val="10000"/>
                  </a:schemeClr>
                </a:solidFill>
                <a:latin typeface="Work Sans" pitchFamily="2" charset="77"/>
                <a:cs typeface="Calibri" panose="020F0502020204030204" pitchFamily="34" charset="0"/>
              </a:rPr>
              <a:t>For the first bullet, the company should document the specific government orders that caused them to be fully or partially shut down</a:t>
            </a:r>
          </a:p>
          <a:p>
            <a:endParaRPr lang="en-US" sz="2400" dirty="0">
              <a:solidFill>
                <a:schemeClr val="tx1">
                  <a:lumMod val="90000"/>
                  <a:lumOff val="10000"/>
                </a:schemeClr>
              </a:solidFill>
              <a:latin typeface="Work Sans" pitchFamily="2" charset="77"/>
              <a:cs typeface="Calibri" panose="020F0502020204030204" pitchFamily="34" charset="0"/>
            </a:endParaRPr>
          </a:p>
          <a:p>
            <a:pPr marL="457200" indent="-457200">
              <a:buFont typeface="Arial" panose="020B0604020202020204" pitchFamily="34" charset="0"/>
              <a:buChar char="•"/>
            </a:pPr>
            <a:r>
              <a:rPr lang="en-US" sz="2400" dirty="0">
                <a:solidFill>
                  <a:schemeClr val="tx1">
                    <a:lumMod val="90000"/>
                    <a:lumOff val="10000"/>
                  </a:schemeClr>
                </a:solidFill>
                <a:latin typeface="Work Sans" pitchFamily="2" charset="77"/>
                <a:cs typeface="Calibri" panose="020F0502020204030204" pitchFamily="34" charset="0"/>
              </a:rPr>
              <a:t>Partial shutdown – nonessential operations are typically more than 10% of revenue</a:t>
            </a:r>
          </a:p>
          <a:p>
            <a:pPr marL="457200" indent="-457200">
              <a:buFont typeface="Arial" panose="020B0604020202020204" pitchFamily="34" charset="0"/>
              <a:buChar char="•"/>
            </a:pPr>
            <a:endParaRPr lang="en-US" sz="2400" dirty="0">
              <a:solidFill>
                <a:schemeClr val="tx1">
                  <a:lumMod val="90000"/>
                  <a:lumOff val="10000"/>
                </a:schemeClr>
              </a:solidFill>
              <a:latin typeface="Work Sans" pitchFamily="2" charset="77"/>
              <a:cs typeface="Calibri" panose="020F0502020204030204" pitchFamily="34" charset="0"/>
            </a:endParaRPr>
          </a:p>
          <a:p>
            <a:pPr marL="457200" indent="-457200">
              <a:buFont typeface="Arial" panose="020B0604020202020204" pitchFamily="34" charset="0"/>
              <a:buChar char="•"/>
            </a:pPr>
            <a:r>
              <a:rPr lang="en-US" sz="2400" dirty="0">
                <a:solidFill>
                  <a:schemeClr val="tx1">
                    <a:lumMod val="90000"/>
                    <a:lumOff val="10000"/>
                  </a:schemeClr>
                </a:solidFill>
                <a:latin typeface="Work Sans" pitchFamily="2" charset="77"/>
                <a:cs typeface="Calibri" panose="020F0502020204030204" pitchFamily="34" charset="0"/>
              </a:rPr>
              <a:t>Only wages and allocable health costs during the shut down period are eligible for the ERC</a:t>
            </a:r>
          </a:p>
          <a:p>
            <a:pPr marL="457200" indent="-457200">
              <a:buFont typeface="Arial" panose="020B0604020202020204" pitchFamily="34" charset="0"/>
              <a:buChar char="•"/>
            </a:pPr>
            <a:endParaRPr lang="en-US" sz="2600" dirty="0">
              <a:solidFill>
                <a:schemeClr val="tx1">
                  <a:lumMod val="90000"/>
                  <a:lumOff val="10000"/>
                </a:schemeClr>
              </a:solidFill>
              <a:latin typeface="Work Sans" pitchFamily="2" charset="77"/>
              <a:cs typeface="Calibri" panose="020F0502020204030204" pitchFamily="34" charset="0"/>
            </a:endParaRPr>
          </a:p>
        </p:txBody>
      </p:sp>
    </p:spTree>
    <p:extLst>
      <p:ext uri="{BB962C8B-B14F-4D97-AF65-F5344CB8AC3E}">
        <p14:creationId xmlns:p14="http://schemas.microsoft.com/office/powerpoint/2010/main" val="40238928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ERC 2021 - Eligibility</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928028"/>
            <a:ext cx="9594284" cy="4493538"/>
          </a:xfrm>
          <a:prstGeom prst="rect">
            <a:avLst/>
          </a:prstGeom>
          <a:noFill/>
        </p:spPr>
        <p:txBody>
          <a:bodyPr wrap="square" rtlCol="0">
            <a:spAutoFit/>
          </a:bodyPr>
          <a:lstStyle/>
          <a:p>
            <a:pPr marL="457200" indent="-4572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For the second bullet, the company will have to look at 2021, 2020 and 2019 gross receipts</a:t>
            </a:r>
            <a:br>
              <a:rPr lang="en-US" sz="2600" dirty="0">
                <a:solidFill>
                  <a:schemeClr val="tx1">
                    <a:lumMod val="90000"/>
                    <a:lumOff val="10000"/>
                  </a:schemeClr>
                </a:solidFill>
                <a:latin typeface="Work Sans" pitchFamily="2" charset="77"/>
                <a:cs typeface="Calibri" panose="020F0502020204030204" pitchFamily="34" charset="0"/>
              </a:rPr>
            </a:br>
            <a:endParaRPr lang="en-US" sz="2600" dirty="0">
              <a:solidFill>
                <a:schemeClr val="tx1">
                  <a:lumMod val="90000"/>
                  <a:lumOff val="10000"/>
                </a:schemeClr>
              </a:solidFill>
              <a:latin typeface="Work Sans" pitchFamily="2" charset="77"/>
              <a:cs typeface="Calibri" panose="020F0502020204030204" pitchFamily="34" charset="0"/>
            </a:endParaRPr>
          </a:p>
          <a:p>
            <a:pPr marL="457200" indent="-4572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Use the accounting method that the company uses for internal accounting or their income tax method of accounting</a:t>
            </a:r>
            <a:br>
              <a:rPr lang="en-US" sz="2600" dirty="0">
                <a:solidFill>
                  <a:schemeClr val="tx1">
                    <a:lumMod val="90000"/>
                    <a:lumOff val="10000"/>
                  </a:schemeClr>
                </a:solidFill>
                <a:latin typeface="Work Sans" pitchFamily="2" charset="77"/>
                <a:cs typeface="Calibri" panose="020F0502020204030204" pitchFamily="34" charset="0"/>
              </a:rPr>
            </a:br>
            <a:endParaRPr lang="en-US" sz="2600" dirty="0">
              <a:solidFill>
                <a:schemeClr val="tx1">
                  <a:lumMod val="90000"/>
                  <a:lumOff val="10000"/>
                </a:schemeClr>
              </a:solidFill>
              <a:latin typeface="Work Sans" pitchFamily="2" charset="77"/>
              <a:cs typeface="Calibri" panose="020F0502020204030204" pitchFamily="34" charset="0"/>
            </a:endParaRPr>
          </a:p>
          <a:p>
            <a:pPr marL="457200" indent="-4572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There is a lookback rule, that says if you don’t meet the test for a quarter you can look at the immediately preceding quarter</a:t>
            </a:r>
            <a:br>
              <a:rPr lang="en-US" sz="2600" dirty="0">
                <a:solidFill>
                  <a:schemeClr val="tx1">
                    <a:lumMod val="90000"/>
                    <a:lumOff val="10000"/>
                  </a:schemeClr>
                </a:solidFill>
                <a:latin typeface="Work Sans" pitchFamily="2" charset="77"/>
                <a:cs typeface="Calibri" panose="020F0502020204030204" pitchFamily="34" charset="0"/>
              </a:rPr>
            </a:br>
            <a:endParaRPr lang="en-US" sz="2600" dirty="0">
              <a:solidFill>
                <a:schemeClr val="tx1">
                  <a:lumMod val="90000"/>
                  <a:lumOff val="10000"/>
                </a:schemeClr>
              </a:solidFill>
              <a:latin typeface="Work Sans" pitchFamily="2" charset="77"/>
              <a:cs typeface="Calibri" panose="020F0502020204030204" pitchFamily="34" charset="0"/>
            </a:endParaRPr>
          </a:p>
        </p:txBody>
      </p:sp>
    </p:spTree>
    <p:extLst>
      <p:ext uri="{BB962C8B-B14F-4D97-AF65-F5344CB8AC3E}">
        <p14:creationId xmlns:p14="http://schemas.microsoft.com/office/powerpoint/2010/main" val="22423903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8C770F-A902-45E7-9068-A9116EFC09C9}"/>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ERC 2021 - Eligibility</a:t>
            </a:r>
            <a:endParaRPr lang="en-US" sz="4800" b="1" dirty="0">
              <a:latin typeface="Serenity" panose="02000606030000020004" pitchFamily="2" charset="77"/>
            </a:endParaRPr>
          </a:p>
        </p:txBody>
      </p:sp>
      <p:pic>
        <p:nvPicPr>
          <p:cNvPr id="5" name="Picture 4">
            <a:extLst>
              <a:ext uri="{FF2B5EF4-FFF2-40B4-BE49-F238E27FC236}">
                <a16:creationId xmlns:a16="http://schemas.microsoft.com/office/drawing/2014/main" id="{C09871FD-8ABE-4974-8555-5E5466E78D3A}"/>
              </a:ext>
            </a:extLst>
          </p:cNvPr>
          <p:cNvPicPr>
            <a:picLocks noChangeAspect="1"/>
          </p:cNvPicPr>
          <p:nvPr/>
        </p:nvPicPr>
        <p:blipFill>
          <a:blip r:embed="rId2"/>
          <a:stretch>
            <a:fillRect/>
          </a:stretch>
        </p:blipFill>
        <p:spPr>
          <a:xfrm>
            <a:off x="1985389" y="1861919"/>
            <a:ext cx="8221222" cy="3134162"/>
          </a:xfrm>
          <a:prstGeom prst="rect">
            <a:avLst/>
          </a:prstGeom>
        </p:spPr>
      </p:pic>
    </p:spTree>
    <p:extLst>
      <p:ext uri="{BB962C8B-B14F-4D97-AF65-F5344CB8AC3E}">
        <p14:creationId xmlns:p14="http://schemas.microsoft.com/office/powerpoint/2010/main" val="41252889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ERC 2021 - Eligibility</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928028"/>
            <a:ext cx="9594284" cy="1692771"/>
          </a:xfrm>
          <a:prstGeom prst="rect">
            <a:avLst/>
          </a:prstGeom>
          <a:noFill/>
        </p:spPr>
        <p:txBody>
          <a:bodyPr wrap="square" rtlCol="0">
            <a:spAutoFit/>
          </a:bodyPr>
          <a:lstStyle/>
          <a:p>
            <a:pPr marL="457200" indent="-4572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For the third bullet bullet, see slides at the beginning of this presentation that outlines the definition and rules for a Recovery Startup Business or a Severely Financially Distressed Employer.</a:t>
            </a:r>
          </a:p>
        </p:txBody>
      </p:sp>
    </p:spTree>
    <p:extLst>
      <p:ext uri="{BB962C8B-B14F-4D97-AF65-F5344CB8AC3E}">
        <p14:creationId xmlns:p14="http://schemas.microsoft.com/office/powerpoint/2010/main" val="1902331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ERC 2021 – Compute the Credit </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928028"/>
            <a:ext cx="9594284" cy="4154984"/>
          </a:xfrm>
          <a:prstGeom prst="rect">
            <a:avLst/>
          </a:prstGeom>
          <a:noFill/>
        </p:spPr>
        <p:txBody>
          <a:bodyPr wrap="square" rtlCol="0">
            <a:spAutoFit/>
          </a:bodyPr>
          <a:lstStyle/>
          <a:p>
            <a:r>
              <a:rPr lang="en-US" sz="2400" dirty="0">
                <a:solidFill>
                  <a:schemeClr val="tx1">
                    <a:lumMod val="90000"/>
                    <a:lumOff val="10000"/>
                  </a:schemeClr>
                </a:solidFill>
                <a:latin typeface="Work Sans" pitchFamily="2" charset="77"/>
                <a:cs typeface="Calibri" panose="020F0502020204030204" pitchFamily="34" charset="0"/>
              </a:rPr>
              <a:t>Costs eligible for the credit are dependent on how </a:t>
            </a:r>
            <a:br>
              <a:rPr lang="en-US" sz="2400" dirty="0">
                <a:solidFill>
                  <a:schemeClr val="tx1">
                    <a:lumMod val="90000"/>
                    <a:lumOff val="10000"/>
                  </a:schemeClr>
                </a:solidFill>
                <a:latin typeface="Work Sans" pitchFamily="2" charset="77"/>
                <a:cs typeface="Calibri" panose="020F0502020204030204" pitchFamily="34" charset="0"/>
              </a:rPr>
            </a:br>
            <a:r>
              <a:rPr lang="en-US" sz="2400" dirty="0">
                <a:solidFill>
                  <a:schemeClr val="tx1">
                    <a:lumMod val="90000"/>
                    <a:lumOff val="10000"/>
                  </a:schemeClr>
                </a:solidFill>
                <a:latin typeface="Work Sans" pitchFamily="2" charset="77"/>
                <a:cs typeface="Calibri" panose="020F0502020204030204" pitchFamily="34" charset="0"/>
              </a:rPr>
              <a:t>	many full-time employees (EEs) you had </a:t>
            </a:r>
            <a:r>
              <a:rPr lang="en-US" sz="2400" dirty="0">
                <a:solidFill>
                  <a:schemeClr val="tx1">
                    <a:lumMod val="90000"/>
                    <a:lumOff val="10000"/>
                  </a:schemeClr>
                </a:solidFill>
                <a:highlight>
                  <a:srgbClr val="00FF00"/>
                </a:highlight>
                <a:latin typeface="Work Sans" pitchFamily="2" charset="77"/>
                <a:cs typeface="Calibri" panose="020F0502020204030204" pitchFamily="34" charset="0"/>
              </a:rPr>
              <a:t>in 2019</a:t>
            </a:r>
            <a:r>
              <a:rPr lang="en-US" sz="2400" dirty="0">
                <a:solidFill>
                  <a:schemeClr val="tx1">
                    <a:lumMod val="90000"/>
                    <a:lumOff val="10000"/>
                  </a:schemeClr>
                </a:solidFill>
                <a:latin typeface="Work Sans" pitchFamily="2" charset="77"/>
                <a:cs typeface="Calibri" panose="020F0502020204030204" pitchFamily="34" charset="0"/>
              </a:rPr>
              <a:t>.</a:t>
            </a:r>
          </a:p>
          <a:p>
            <a:endParaRPr lang="en-US" sz="2400" dirty="0">
              <a:solidFill>
                <a:schemeClr val="tx1">
                  <a:lumMod val="90000"/>
                  <a:lumOff val="10000"/>
                </a:schemeClr>
              </a:solidFill>
              <a:latin typeface="Work Sans" pitchFamily="2" charset="77"/>
              <a:cs typeface="Calibri" panose="020F0502020204030204" pitchFamily="34" charset="0"/>
            </a:endParaRPr>
          </a:p>
          <a:p>
            <a:r>
              <a:rPr lang="en-US" sz="2400" dirty="0">
                <a:solidFill>
                  <a:schemeClr val="tx1">
                    <a:lumMod val="90000"/>
                    <a:lumOff val="10000"/>
                  </a:schemeClr>
                </a:solidFill>
                <a:latin typeface="Work Sans" pitchFamily="2" charset="77"/>
                <a:cs typeface="Calibri" panose="020F0502020204030204" pitchFamily="34" charset="0"/>
              </a:rPr>
              <a:t>Only include EEs who average more than 30 hours/week </a:t>
            </a:r>
            <a:br>
              <a:rPr lang="en-US" sz="2400" dirty="0">
                <a:solidFill>
                  <a:schemeClr val="tx1">
                    <a:lumMod val="90000"/>
                    <a:lumOff val="10000"/>
                  </a:schemeClr>
                </a:solidFill>
                <a:latin typeface="Work Sans" pitchFamily="2" charset="77"/>
                <a:cs typeface="Calibri" panose="020F0502020204030204" pitchFamily="34" charset="0"/>
              </a:rPr>
            </a:br>
            <a:r>
              <a:rPr lang="en-US" sz="2400" dirty="0">
                <a:solidFill>
                  <a:schemeClr val="tx1">
                    <a:lumMod val="90000"/>
                    <a:lumOff val="10000"/>
                  </a:schemeClr>
                </a:solidFill>
                <a:latin typeface="Work Sans" pitchFamily="2" charset="77"/>
                <a:cs typeface="Calibri" panose="020F0502020204030204" pitchFamily="34" charset="0"/>
              </a:rPr>
              <a:t>	</a:t>
            </a:r>
            <a:r>
              <a:rPr lang="en-US" sz="2400" u="sng" dirty="0">
                <a:solidFill>
                  <a:schemeClr val="tx1">
                    <a:lumMod val="90000"/>
                    <a:lumOff val="10000"/>
                  </a:schemeClr>
                </a:solidFill>
                <a:latin typeface="Work Sans" pitchFamily="2" charset="77"/>
                <a:cs typeface="Calibri" panose="020F0502020204030204" pitchFamily="34" charset="0"/>
              </a:rPr>
              <a:t>or</a:t>
            </a:r>
            <a:r>
              <a:rPr lang="en-US" sz="2400" dirty="0">
                <a:solidFill>
                  <a:schemeClr val="tx1">
                    <a:lumMod val="90000"/>
                    <a:lumOff val="10000"/>
                  </a:schemeClr>
                </a:solidFill>
                <a:latin typeface="Work Sans" pitchFamily="2" charset="77"/>
                <a:cs typeface="Calibri" panose="020F0502020204030204" pitchFamily="34" charset="0"/>
              </a:rPr>
              <a:t> 130 hours/month</a:t>
            </a:r>
            <a:br>
              <a:rPr lang="en-US" sz="2400" dirty="0">
                <a:solidFill>
                  <a:schemeClr val="tx1">
                    <a:lumMod val="90000"/>
                    <a:lumOff val="10000"/>
                  </a:schemeClr>
                </a:solidFill>
                <a:latin typeface="Work Sans" pitchFamily="2" charset="77"/>
                <a:cs typeface="Calibri" panose="020F0502020204030204" pitchFamily="34" charset="0"/>
              </a:rPr>
            </a:br>
            <a:endParaRPr lang="en-US" sz="2400" dirty="0">
              <a:solidFill>
                <a:schemeClr val="tx1">
                  <a:lumMod val="90000"/>
                  <a:lumOff val="10000"/>
                </a:schemeClr>
              </a:solidFill>
              <a:latin typeface="Work Sans" pitchFamily="2" charset="77"/>
              <a:cs typeface="Calibri" panose="020F0502020204030204" pitchFamily="34" charset="0"/>
            </a:endParaRPr>
          </a:p>
          <a:p>
            <a:r>
              <a:rPr lang="en-US" sz="2400" dirty="0">
                <a:solidFill>
                  <a:schemeClr val="tx1">
                    <a:lumMod val="90000"/>
                    <a:lumOff val="10000"/>
                  </a:schemeClr>
                </a:solidFill>
                <a:latin typeface="Work Sans" pitchFamily="2" charset="77"/>
                <a:cs typeface="Calibri" panose="020F0502020204030204" pitchFamily="34" charset="0"/>
              </a:rPr>
              <a:t>Formula:  </a:t>
            </a:r>
          </a:p>
          <a:p>
            <a:r>
              <a:rPr lang="en-US" sz="2400" u="sng" dirty="0">
                <a:solidFill>
                  <a:schemeClr val="tx1">
                    <a:lumMod val="90000"/>
                    <a:lumOff val="10000"/>
                  </a:schemeClr>
                </a:solidFill>
                <a:latin typeface="Work Sans" pitchFamily="2" charset="77"/>
                <a:cs typeface="Calibri" panose="020F0502020204030204" pitchFamily="34" charset="0"/>
              </a:rPr>
              <a:t>Number of full-time EEs in each calendar month in 2019</a:t>
            </a:r>
          </a:p>
          <a:p>
            <a:r>
              <a:rPr lang="en-US" sz="2400" dirty="0">
                <a:solidFill>
                  <a:schemeClr val="tx1">
                    <a:lumMod val="90000"/>
                    <a:lumOff val="10000"/>
                  </a:schemeClr>
                </a:solidFill>
                <a:latin typeface="Work Sans" pitchFamily="2" charset="77"/>
                <a:cs typeface="Calibri" panose="020F0502020204030204" pitchFamily="34" charset="0"/>
              </a:rPr>
              <a:t>				12</a:t>
            </a:r>
          </a:p>
          <a:p>
            <a:endParaRPr lang="en-US" sz="2400" dirty="0">
              <a:solidFill>
                <a:schemeClr val="tx1">
                  <a:lumMod val="90000"/>
                  <a:lumOff val="10000"/>
                </a:schemeClr>
              </a:solidFill>
              <a:latin typeface="Work Sans" pitchFamily="2" charset="77"/>
              <a:cs typeface="Calibri" panose="020F0502020204030204" pitchFamily="34" charset="0"/>
            </a:endParaRPr>
          </a:p>
          <a:p>
            <a:r>
              <a:rPr lang="en-US" sz="2400" i="1" dirty="0">
                <a:solidFill>
                  <a:schemeClr val="tx1">
                    <a:lumMod val="90000"/>
                    <a:lumOff val="10000"/>
                  </a:schemeClr>
                </a:solidFill>
                <a:latin typeface="Work Sans" pitchFamily="2" charset="77"/>
                <a:cs typeface="Calibri" panose="020F0502020204030204" pitchFamily="34" charset="0"/>
              </a:rPr>
              <a:t>Same formula, same answer as the 2020 slide.</a:t>
            </a:r>
          </a:p>
        </p:txBody>
      </p:sp>
    </p:spTree>
    <p:extLst>
      <p:ext uri="{BB962C8B-B14F-4D97-AF65-F5344CB8AC3E}">
        <p14:creationId xmlns:p14="http://schemas.microsoft.com/office/powerpoint/2010/main" val="17287257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ERC 2021 – Compute the Credit </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928028"/>
            <a:ext cx="9594284" cy="4154984"/>
          </a:xfrm>
          <a:prstGeom prst="rect">
            <a:avLst/>
          </a:prstGeom>
          <a:noFill/>
        </p:spPr>
        <p:txBody>
          <a:bodyPr wrap="square" rtlCol="0">
            <a:spAutoFit/>
          </a:bodyPr>
          <a:lstStyle/>
          <a:p>
            <a:r>
              <a:rPr lang="en-US" sz="2400" dirty="0">
                <a:solidFill>
                  <a:schemeClr val="tx1">
                    <a:lumMod val="90000"/>
                    <a:lumOff val="10000"/>
                  </a:schemeClr>
                </a:solidFill>
                <a:latin typeface="Work Sans" pitchFamily="2" charset="77"/>
                <a:cs typeface="Calibri" panose="020F0502020204030204" pitchFamily="34" charset="0"/>
              </a:rPr>
              <a:t>How do you determine whether an employee is a full-time employee in a given month?  130 hours/month test</a:t>
            </a:r>
          </a:p>
          <a:p>
            <a:endParaRPr lang="en-US" sz="2400" dirty="0">
              <a:solidFill>
                <a:schemeClr val="tx1">
                  <a:lumMod val="90000"/>
                  <a:lumOff val="10000"/>
                </a:schemeClr>
              </a:solidFill>
              <a:latin typeface="Work Sans" pitchFamily="2" charset="77"/>
              <a:cs typeface="Calibri" panose="020F0502020204030204" pitchFamily="34" charset="0"/>
            </a:endParaRPr>
          </a:p>
          <a:p>
            <a:endParaRPr lang="en-US" sz="2400" dirty="0">
              <a:solidFill>
                <a:schemeClr val="tx1">
                  <a:lumMod val="90000"/>
                  <a:lumOff val="10000"/>
                </a:schemeClr>
              </a:solidFill>
              <a:latin typeface="Work Sans" pitchFamily="2" charset="77"/>
              <a:cs typeface="Calibri" panose="020F0502020204030204" pitchFamily="34" charset="0"/>
            </a:endParaRPr>
          </a:p>
          <a:p>
            <a:endParaRPr lang="en-US" sz="2400" dirty="0">
              <a:solidFill>
                <a:schemeClr val="tx1">
                  <a:lumMod val="90000"/>
                  <a:lumOff val="10000"/>
                </a:schemeClr>
              </a:solidFill>
              <a:latin typeface="Work Sans" pitchFamily="2" charset="77"/>
              <a:cs typeface="Calibri" panose="020F0502020204030204" pitchFamily="34" charset="0"/>
            </a:endParaRPr>
          </a:p>
          <a:p>
            <a:endParaRPr lang="en-US" sz="2400" dirty="0">
              <a:solidFill>
                <a:schemeClr val="tx1">
                  <a:lumMod val="90000"/>
                  <a:lumOff val="10000"/>
                </a:schemeClr>
              </a:solidFill>
              <a:latin typeface="Work Sans" pitchFamily="2" charset="77"/>
              <a:cs typeface="Calibri" panose="020F0502020204030204" pitchFamily="34" charset="0"/>
            </a:endParaRPr>
          </a:p>
          <a:p>
            <a:endParaRPr lang="en-US" sz="2400" dirty="0">
              <a:solidFill>
                <a:schemeClr val="tx1">
                  <a:lumMod val="90000"/>
                  <a:lumOff val="10000"/>
                </a:schemeClr>
              </a:solidFill>
              <a:latin typeface="Work Sans" pitchFamily="2" charset="77"/>
              <a:cs typeface="Calibri" panose="020F0502020204030204" pitchFamily="34" charset="0"/>
            </a:endParaRPr>
          </a:p>
          <a:p>
            <a:endParaRPr lang="en-US" sz="2400" dirty="0">
              <a:solidFill>
                <a:schemeClr val="tx1">
                  <a:lumMod val="90000"/>
                  <a:lumOff val="10000"/>
                </a:schemeClr>
              </a:solidFill>
              <a:latin typeface="Work Sans" pitchFamily="2" charset="77"/>
              <a:cs typeface="Calibri" panose="020F0502020204030204" pitchFamily="34" charset="0"/>
            </a:endParaRPr>
          </a:p>
          <a:p>
            <a:endParaRPr lang="en-US" sz="2400" dirty="0">
              <a:solidFill>
                <a:schemeClr val="tx1">
                  <a:lumMod val="90000"/>
                  <a:lumOff val="10000"/>
                </a:schemeClr>
              </a:solidFill>
              <a:latin typeface="Work Sans" pitchFamily="2" charset="77"/>
              <a:cs typeface="Calibri" panose="020F0502020204030204" pitchFamily="34" charset="0"/>
            </a:endParaRPr>
          </a:p>
          <a:p>
            <a:endParaRPr lang="en-US" sz="2400" dirty="0">
              <a:solidFill>
                <a:schemeClr val="tx1">
                  <a:lumMod val="90000"/>
                  <a:lumOff val="10000"/>
                </a:schemeClr>
              </a:solidFill>
              <a:latin typeface="Work Sans" pitchFamily="2" charset="77"/>
              <a:cs typeface="Calibri" panose="020F0502020204030204" pitchFamily="34" charset="0"/>
            </a:endParaRPr>
          </a:p>
          <a:p>
            <a:r>
              <a:rPr lang="en-US" sz="2400" dirty="0">
                <a:solidFill>
                  <a:schemeClr val="tx1">
                    <a:lumMod val="90000"/>
                    <a:lumOff val="10000"/>
                  </a:schemeClr>
                </a:solidFill>
                <a:latin typeface="Work Sans" pitchFamily="2" charset="77"/>
                <a:cs typeface="Calibri" panose="020F0502020204030204" pitchFamily="34" charset="0"/>
              </a:rPr>
              <a:t>In Excel, the formula looks like this:  =IF(E4&gt;130,1,0)</a:t>
            </a:r>
          </a:p>
        </p:txBody>
      </p:sp>
      <p:pic>
        <p:nvPicPr>
          <p:cNvPr id="3" name="Picture 2">
            <a:extLst>
              <a:ext uri="{FF2B5EF4-FFF2-40B4-BE49-F238E27FC236}">
                <a16:creationId xmlns:a16="http://schemas.microsoft.com/office/drawing/2014/main" id="{6DC7EE57-AD98-4D91-8CA2-49580B12EB57}"/>
              </a:ext>
            </a:extLst>
          </p:cNvPr>
          <p:cNvPicPr>
            <a:picLocks noChangeAspect="1"/>
          </p:cNvPicPr>
          <p:nvPr/>
        </p:nvPicPr>
        <p:blipFill>
          <a:blip r:embed="rId2"/>
          <a:stretch>
            <a:fillRect/>
          </a:stretch>
        </p:blipFill>
        <p:spPr>
          <a:xfrm>
            <a:off x="1885033" y="2818140"/>
            <a:ext cx="7735380" cy="2495898"/>
          </a:xfrm>
          <a:prstGeom prst="rect">
            <a:avLst/>
          </a:prstGeom>
        </p:spPr>
      </p:pic>
    </p:spTree>
    <p:extLst>
      <p:ext uri="{BB962C8B-B14F-4D97-AF65-F5344CB8AC3E}">
        <p14:creationId xmlns:p14="http://schemas.microsoft.com/office/powerpoint/2010/main" val="42394888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ERC 2021 – Compute the Credit </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928028"/>
            <a:ext cx="9594284" cy="4154984"/>
          </a:xfrm>
          <a:prstGeom prst="rect">
            <a:avLst/>
          </a:prstGeom>
          <a:noFill/>
        </p:spPr>
        <p:txBody>
          <a:bodyPr wrap="square" rtlCol="0">
            <a:spAutoFit/>
          </a:bodyPr>
          <a:lstStyle/>
          <a:p>
            <a:r>
              <a:rPr lang="en-US" sz="2400" dirty="0">
                <a:solidFill>
                  <a:schemeClr val="tx1">
                    <a:lumMod val="90000"/>
                    <a:lumOff val="10000"/>
                  </a:schemeClr>
                </a:solidFill>
                <a:latin typeface="Work Sans" pitchFamily="2" charset="77"/>
                <a:cs typeface="Calibri" panose="020F0502020204030204" pitchFamily="34" charset="0"/>
              </a:rPr>
              <a:t>How do you determine whether an employee is a full-time employee in a given month?  30 hours/week test</a:t>
            </a:r>
          </a:p>
          <a:p>
            <a:endParaRPr lang="en-US" sz="2400" dirty="0">
              <a:solidFill>
                <a:schemeClr val="tx1">
                  <a:lumMod val="90000"/>
                  <a:lumOff val="10000"/>
                </a:schemeClr>
              </a:solidFill>
              <a:latin typeface="Work Sans" pitchFamily="2" charset="77"/>
              <a:cs typeface="Calibri" panose="020F0502020204030204" pitchFamily="34" charset="0"/>
            </a:endParaRPr>
          </a:p>
          <a:p>
            <a:endParaRPr lang="en-US" sz="2400" dirty="0">
              <a:solidFill>
                <a:schemeClr val="tx1">
                  <a:lumMod val="90000"/>
                  <a:lumOff val="10000"/>
                </a:schemeClr>
              </a:solidFill>
              <a:latin typeface="Work Sans" pitchFamily="2" charset="77"/>
              <a:cs typeface="Calibri" panose="020F0502020204030204" pitchFamily="34" charset="0"/>
            </a:endParaRPr>
          </a:p>
          <a:p>
            <a:endParaRPr lang="en-US" sz="2400" dirty="0">
              <a:solidFill>
                <a:schemeClr val="tx1">
                  <a:lumMod val="90000"/>
                  <a:lumOff val="10000"/>
                </a:schemeClr>
              </a:solidFill>
              <a:latin typeface="Work Sans" pitchFamily="2" charset="77"/>
              <a:cs typeface="Calibri" panose="020F0502020204030204" pitchFamily="34" charset="0"/>
            </a:endParaRPr>
          </a:p>
          <a:p>
            <a:endParaRPr lang="en-US" sz="2400" dirty="0">
              <a:solidFill>
                <a:schemeClr val="tx1">
                  <a:lumMod val="90000"/>
                  <a:lumOff val="10000"/>
                </a:schemeClr>
              </a:solidFill>
              <a:latin typeface="Work Sans" pitchFamily="2" charset="77"/>
              <a:cs typeface="Calibri" panose="020F0502020204030204" pitchFamily="34" charset="0"/>
            </a:endParaRPr>
          </a:p>
          <a:p>
            <a:endParaRPr lang="en-US" sz="2400" dirty="0">
              <a:solidFill>
                <a:schemeClr val="tx1">
                  <a:lumMod val="90000"/>
                  <a:lumOff val="10000"/>
                </a:schemeClr>
              </a:solidFill>
              <a:latin typeface="Work Sans" pitchFamily="2" charset="77"/>
              <a:cs typeface="Calibri" panose="020F0502020204030204" pitchFamily="34" charset="0"/>
            </a:endParaRPr>
          </a:p>
          <a:p>
            <a:endParaRPr lang="en-US" sz="2400" dirty="0">
              <a:solidFill>
                <a:schemeClr val="tx1">
                  <a:lumMod val="90000"/>
                  <a:lumOff val="10000"/>
                </a:schemeClr>
              </a:solidFill>
              <a:latin typeface="Work Sans" pitchFamily="2" charset="77"/>
              <a:cs typeface="Calibri" panose="020F0502020204030204" pitchFamily="34" charset="0"/>
            </a:endParaRPr>
          </a:p>
          <a:p>
            <a:endParaRPr lang="en-US" sz="2400" dirty="0">
              <a:solidFill>
                <a:schemeClr val="tx1">
                  <a:lumMod val="90000"/>
                  <a:lumOff val="10000"/>
                </a:schemeClr>
              </a:solidFill>
              <a:latin typeface="Work Sans" pitchFamily="2" charset="77"/>
              <a:cs typeface="Calibri" panose="020F0502020204030204" pitchFamily="34" charset="0"/>
            </a:endParaRPr>
          </a:p>
          <a:p>
            <a:endParaRPr lang="en-US" sz="2400" dirty="0">
              <a:solidFill>
                <a:schemeClr val="tx1">
                  <a:lumMod val="90000"/>
                  <a:lumOff val="10000"/>
                </a:schemeClr>
              </a:solidFill>
              <a:latin typeface="Work Sans" pitchFamily="2" charset="77"/>
              <a:cs typeface="Calibri" panose="020F0502020204030204" pitchFamily="34" charset="0"/>
            </a:endParaRPr>
          </a:p>
          <a:p>
            <a:r>
              <a:rPr lang="en-US" sz="2400" dirty="0">
                <a:solidFill>
                  <a:schemeClr val="tx1">
                    <a:lumMod val="90000"/>
                    <a:lumOff val="10000"/>
                  </a:schemeClr>
                </a:solidFill>
                <a:latin typeface="Work Sans" pitchFamily="2" charset="77"/>
                <a:cs typeface="Calibri" panose="020F0502020204030204" pitchFamily="34" charset="0"/>
              </a:rPr>
              <a:t>In Excel, the formula looks like this:  =IF(F4&gt;30,1,0)</a:t>
            </a:r>
          </a:p>
        </p:txBody>
      </p:sp>
      <p:pic>
        <p:nvPicPr>
          <p:cNvPr id="2" name="Picture 1">
            <a:extLst>
              <a:ext uri="{FF2B5EF4-FFF2-40B4-BE49-F238E27FC236}">
                <a16:creationId xmlns:a16="http://schemas.microsoft.com/office/drawing/2014/main" id="{68F4337E-78DF-46A5-805F-5B12FA60AE9A}"/>
              </a:ext>
            </a:extLst>
          </p:cNvPr>
          <p:cNvPicPr>
            <a:picLocks noChangeAspect="1"/>
          </p:cNvPicPr>
          <p:nvPr/>
        </p:nvPicPr>
        <p:blipFill>
          <a:blip r:embed="rId2"/>
          <a:stretch>
            <a:fillRect/>
          </a:stretch>
        </p:blipFill>
        <p:spPr>
          <a:xfrm>
            <a:off x="1899458" y="2921364"/>
            <a:ext cx="8402223" cy="2333951"/>
          </a:xfrm>
          <a:prstGeom prst="rect">
            <a:avLst/>
          </a:prstGeom>
        </p:spPr>
      </p:pic>
    </p:spTree>
    <p:extLst>
      <p:ext uri="{BB962C8B-B14F-4D97-AF65-F5344CB8AC3E}">
        <p14:creationId xmlns:p14="http://schemas.microsoft.com/office/powerpoint/2010/main" val="4965626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ERC 2021 – Compute the Credit </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928028"/>
            <a:ext cx="9594284" cy="1015663"/>
          </a:xfrm>
          <a:prstGeom prst="rect">
            <a:avLst/>
          </a:prstGeom>
          <a:noFill/>
        </p:spPr>
        <p:txBody>
          <a:bodyPr wrap="square" rtlCol="0">
            <a:spAutoFit/>
          </a:bodyPr>
          <a:lstStyle/>
          <a:p>
            <a:r>
              <a:rPr lang="en-US" sz="2000" dirty="0">
                <a:solidFill>
                  <a:schemeClr val="tx1">
                    <a:lumMod val="90000"/>
                    <a:lumOff val="10000"/>
                  </a:schemeClr>
                </a:solidFill>
                <a:latin typeface="Work Sans" pitchFamily="2" charset="77"/>
                <a:cs typeface="Calibri" panose="020F0502020204030204" pitchFamily="34" charset="0"/>
              </a:rPr>
              <a:t>Compile the number of full-time employees by month and compute the average.  If you have multiple locations/businesses they must be aggregated:</a:t>
            </a:r>
          </a:p>
        </p:txBody>
      </p:sp>
      <p:pic>
        <p:nvPicPr>
          <p:cNvPr id="3" name="Picture 2">
            <a:extLst>
              <a:ext uri="{FF2B5EF4-FFF2-40B4-BE49-F238E27FC236}">
                <a16:creationId xmlns:a16="http://schemas.microsoft.com/office/drawing/2014/main" id="{5BE1B950-EB91-4DE3-930A-B3390BC432BF}"/>
              </a:ext>
            </a:extLst>
          </p:cNvPr>
          <p:cNvPicPr>
            <a:picLocks noChangeAspect="1"/>
          </p:cNvPicPr>
          <p:nvPr/>
        </p:nvPicPr>
        <p:blipFill>
          <a:blip r:embed="rId2"/>
          <a:stretch>
            <a:fillRect/>
          </a:stretch>
        </p:blipFill>
        <p:spPr>
          <a:xfrm>
            <a:off x="5711049" y="2940333"/>
            <a:ext cx="3755440" cy="3431106"/>
          </a:xfrm>
          <a:prstGeom prst="rect">
            <a:avLst/>
          </a:prstGeom>
        </p:spPr>
      </p:pic>
      <p:pic>
        <p:nvPicPr>
          <p:cNvPr id="7" name="Picture 6">
            <a:extLst>
              <a:ext uri="{FF2B5EF4-FFF2-40B4-BE49-F238E27FC236}">
                <a16:creationId xmlns:a16="http://schemas.microsoft.com/office/drawing/2014/main" id="{DD2FC62D-2303-466C-9DE3-B8F3A50DB84A}"/>
              </a:ext>
            </a:extLst>
          </p:cNvPr>
          <p:cNvPicPr>
            <a:picLocks noChangeAspect="1"/>
          </p:cNvPicPr>
          <p:nvPr/>
        </p:nvPicPr>
        <p:blipFill>
          <a:blip r:embed="rId3"/>
          <a:stretch>
            <a:fillRect/>
          </a:stretch>
        </p:blipFill>
        <p:spPr>
          <a:xfrm>
            <a:off x="2826264" y="2938558"/>
            <a:ext cx="1547628" cy="3253348"/>
          </a:xfrm>
          <a:prstGeom prst="rect">
            <a:avLst/>
          </a:prstGeom>
        </p:spPr>
      </p:pic>
    </p:spTree>
    <p:extLst>
      <p:ext uri="{BB962C8B-B14F-4D97-AF65-F5344CB8AC3E}">
        <p14:creationId xmlns:p14="http://schemas.microsoft.com/office/powerpoint/2010/main" val="3589445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Employee Retention Credit (ERC)</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928028"/>
            <a:ext cx="9594284" cy="4154984"/>
          </a:xfrm>
          <a:prstGeom prst="rect">
            <a:avLst/>
          </a:prstGeom>
          <a:noFill/>
        </p:spPr>
        <p:txBody>
          <a:bodyPr wrap="square" rtlCol="0">
            <a:spAutoFit/>
          </a:bodyPr>
          <a:lstStyle/>
          <a:p>
            <a:r>
              <a:rPr lang="en-US" sz="2600" dirty="0">
                <a:solidFill>
                  <a:schemeClr val="tx1">
                    <a:lumMod val="90000"/>
                    <a:lumOff val="10000"/>
                  </a:schemeClr>
                </a:solidFill>
                <a:latin typeface="Work Sans" pitchFamily="2" charset="77"/>
                <a:cs typeface="Calibri" panose="020F0502020204030204" pitchFamily="34" charset="0"/>
              </a:rPr>
              <a:t>Authoritative guidance on ERC:</a:t>
            </a:r>
          </a:p>
          <a:p>
            <a:endParaRPr lang="en-US" sz="2600" dirty="0">
              <a:solidFill>
                <a:schemeClr val="tx1">
                  <a:lumMod val="90000"/>
                  <a:lumOff val="10000"/>
                </a:schemeClr>
              </a:solidFill>
              <a:latin typeface="Work Sans" pitchFamily="2" charset="77"/>
              <a:cs typeface="Calibri" panose="020F0502020204030204" pitchFamily="34" charset="0"/>
            </a:endParaRPr>
          </a:p>
          <a:p>
            <a:pPr lvl="1"/>
            <a:r>
              <a:rPr lang="en-US" sz="2600" dirty="0">
                <a:solidFill>
                  <a:schemeClr val="tx1">
                    <a:lumMod val="90000"/>
                    <a:lumOff val="10000"/>
                  </a:schemeClr>
                </a:solidFill>
                <a:latin typeface="Work Sans" pitchFamily="2" charset="77"/>
                <a:cs typeface="Calibri" panose="020F0502020204030204" pitchFamily="34" charset="0"/>
              </a:rPr>
              <a:t>3/27/20		CARES Act</a:t>
            </a:r>
          </a:p>
          <a:p>
            <a:pPr lvl="1"/>
            <a:r>
              <a:rPr lang="en-US" sz="2600" dirty="0">
                <a:solidFill>
                  <a:schemeClr val="tx1">
                    <a:lumMod val="90000"/>
                    <a:lumOff val="10000"/>
                  </a:schemeClr>
                </a:solidFill>
                <a:latin typeface="Work Sans" pitchFamily="2" charset="77"/>
                <a:cs typeface="Calibri" panose="020F0502020204030204" pitchFamily="34" charset="0"/>
              </a:rPr>
              <a:t>12/27/20	Consolidated Appropriations Act</a:t>
            </a:r>
          </a:p>
          <a:p>
            <a:pPr lvl="1"/>
            <a:r>
              <a:rPr lang="en-US" sz="2800" dirty="0">
                <a:solidFill>
                  <a:schemeClr val="tx1">
                    <a:lumMod val="90000"/>
                    <a:lumOff val="10000"/>
                  </a:schemeClr>
                </a:solidFill>
                <a:latin typeface="Work Sans" pitchFamily="2" charset="77"/>
                <a:cs typeface="Calibri" panose="020F0502020204030204" pitchFamily="34" charset="0"/>
              </a:rPr>
              <a:t>3/1/21		IRS Notice 2021-20</a:t>
            </a:r>
          </a:p>
          <a:p>
            <a:pPr lvl="1"/>
            <a:r>
              <a:rPr lang="en-US" sz="2800" dirty="0">
                <a:solidFill>
                  <a:schemeClr val="tx1">
                    <a:lumMod val="90000"/>
                    <a:lumOff val="10000"/>
                  </a:schemeClr>
                </a:solidFill>
                <a:latin typeface="Work Sans" pitchFamily="2" charset="77"/>
                <a:cs typeface="Calibri" panose="020F0502020204030204" pitchFamily="34" charset="0"/>
              </a:rPr>
              <a:t>3/11/21		American Rescue Plan Act of 2021</a:t>
            </a:r>
            <a:endParaRPr lang="en-US" sz="2600" dirty="0">
              <a:solidFill>
                <a:schemeClr val="tx1">
                  <a:lumMod val="90000"/>
                  <a:lumOff val="10000"/>
                </a:schemeClr>
              </a:solidFill>
              <a:latin typeface="Work Sans" pitchFamily="2" charset="77"/>
              <a:cs typeface="Calibri" panose="020F0502020204030204" pitchFamily="34" charset="0"/>
            </a:endParaRPr>
          </a:p>
          <a:p>
            <a:pPr lvl="1"/>
            <a:r>
              <a:rPr lang="en-US" sz="2600" dirty="0">
                <a:solidFill>
                  <a:schemeClr val="tx1">
                    <a:lumMod val="90000"/>
                    <a:lumOff val="10000"/>
                  </a:schemeClr>
                </a:solidFill>
                <a:latin typeface="Work Sans" pitchFamily="2" charset="77"/>
                <a:cs typeface="Calibri" panose="020F0502020204030204" pitchFamily="34" charset="0"/>
              </a:rPr>
              <a:t>4/2/21		IRS Notice 2021-23</a:t>
            </a:r>
          </a:p>
          <a:p>
            <a:pPr lvl="1"/>
            <a:r>
              <a:rPr lang="en-US" sz="2600" dirty="0">
                <a:solidFill>
                  <a:schemeClr val="tx1">
                    <a:lumMod val="90000"/>
                    <a:lumOff val="10000"/>
                  </a:schemeClr>
                </a:solidFill>
                <a:latin typeface="Work Sans" pitchFamily="2" charset="77"/>
                <a:cs typeface="Calibri" panose="020F0502020204030204" pitchFamily="34" charset="0"/>
              </a:rPr>
              <a:t>8/4/21		IRS Notice 2021-49</a:t>
            </a:r>
          </a:p>
          <a:p>
            <a:pPr lvl="1"/>
            <a:r>
              <a:rPr lang="en-US" sz="2600" dirty="0">
                <a:solidFill>
                  <a:schemeClr val="tx1">
                    <a:lumMod val="90000"/>
                    <a:lumOff val="10000"/>
                  </a:schemeClr>
                </a:solidFill>
                <a:latin typeface="Work Sans" pitchFamily="2" charset="77"/>
                <a:cs typeface="Calibri" panose="020F0502020204030204" pitchFamily="34" charset="0"/>
              </a:rPr>
              <a:t>8/10/21		Rev Proc 2021-33</a:t>
            </a:r>
          </a:p>
          <a:p>
            <a:pPr lvl="1"/>
            <a:r>
              <a:rPr lang="en-US" sz="2600" dirty="0">
                <a:solidFill>
                  <a:schemeClr val="tx1">
                    <a:lumMod val="90000"/>
                    <a:lumOff val="10000"/>
                  </a:schemeClr>
                </a:solidFill>
                <a:latin typeface="Work Sans" pitchFamily="2" charset="77"/>
                <a:cs typeface="Calibri" panose="020F0502020204030204" pitchFamily="34" charset="0"/>
              </a:rPr>
              <a:t>X/XX/??		Infrastructure Bill (HR 3684)</a:t>
            </a:r>
          </a:p>
        </p:txBody>
      </p:sp>
    </p:spTree>
    <p:extLst>
      <p:ext uri="{BB962C8B-B14F-4D97-AF65-F5344CB8AC3E}">
        <p14:creationId xmlns:p14="http://schemas.microsoft.com/office/powerpoint/2010/main" val="38022440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ERC 2021 – Compute the Credit </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928028"/>
            <a:ext cx="9594284" cy="3693319"/>
          </a:xfrm>
          <a:prstGeom prst="rect">
            <a:avLst/>
          </a:prstGeom>
          <a:noFill/>
        </p:spPr>
        <p:txBody>
          <a:bodyPr wrap="square" rtlCol="0">
            <a:spAutoFit/>
          </a:bodyPr>
          <a:lstStyle/>
          <a:p>
            <a:pPr marL="342900" indent="-3429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Employers with </a:t>
            </a:r>
            <a:r>
              <a:rPr lang="en-US" sz="2600" dirty="0">
                <a:solidFill>
                  <a:schemeClr val="tx1">
                    <a:lumMod val="90000"/>
                    <a:lumOff val="10000"/>
                  </a:schemeClr>
                </a:solidFill>
                <a:highlight>
                  <a:srgbClr val="FFFF00"/>
                </a:highlight>
                <a:latin typeface="Work Sans" pitchFamily="2" charset="77"/>
                <a:cs typeface="Calibri" panose="020F0502020204030204" pitchFamily="34" charset="0"/>
              </a:rPr>
              <a:t>500</a:t>
            </a:r>
            <a:r>
              <a:rPr lang="en-US" sz="2600" dirty="0">
                <a:solidFill>
                  <a:schemeClr val="tx1">
                    <a:lumMod val="90000"/>
                    <a:lumOff val="10000"/>
                  </a:schemeClr>
                </a:solidFill>
                <a:latin typeface="Work Sans" pitchFamily="2" charset="77"/>
                <a:cs typeface="Calibri" panose="020F0502020204030204" pitchFamily="34" charset="0"/>
              </a:rPr>
              <a:t> or fewer full-time EEs in 2019 can use all wages (including health care costs) paid:  during the affected period/quarter, minus any FFCRA wages.  </a:t>
            </a:r>
            <a:br>
              <a:rPr lang="en-US" sz="2600" dirty="0">
                <a:solidFill>
                  <a:schemeClr val="tx1">
                    <a:lumMod val="90000"/>
                    <a:lumOff val="10000"/>
                  </a:schemeClr>
                </a:solidFill>
                <a:latin typeface="Work Sans" pitchFamily="2" charset="77"/>
                <a:cs typeface="Calibri" panose="020F0502020204030204" pitchFamily="34" charset="0"/>
              </a:rPr>
            </a:br>
            <a:endParaRPr lang="en-US" sz="2600" dirty="0">
              <a:solidFill>
                <a:schemeClr val="tx1">
                  <a:lumMod val="90000"/>
                  <a:lumOff val="10000"/>
                </a:schemeClr>
              </a:solidFill>
              <a:latin typeface="Work Sans" pitchFamily="2" charset="77"/>
              <a:cs typeface="Calibri" panose="020F0502020204030204" pitchFamily="34" charset="0"/>
            </a:endParaRPr>
          </a:p>
          <a:p>
            <a:pPr marL="342900" indent="-3429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Employers with more than </a:t>
            </a:r>
            <a:r>
              <a:rPr lang="en-US" sz="2600" dirty="0">
                <a:solidFill>
                  <a:schemeClr val="tx1">
                    <a:lumMod val="90000"/>
                    <a:lumOff val="10000"/>
                  </a:schemeClr>
                </a:solidFill>
                <a:highlight>
                  <a:srgbClr val="FFFF00"/>
                </a:highlight>
                <a:latin typeface="Work Sans" pitchFamily="2" charset="77"/>
                <a:cs typeface="Calibri" panose="020F0502020204030204" pitchFamily="34" charset="0"/>
              </a:rPr>
              <a:t>500</a:t>
            </a:r>
            <a:r>
              <a:rPr lang="en-US" sz="2600" dirty="0">
                <a:solidFill>
                  <a:schemeClr val="tx1">
                    <a:lumMod val="90000"/>
                    <a:lumOff val="10000"/>
                  </a:schemeClr>
                </a:solidFill>
                <a:latin typeface="Work Sans" pitchFamily="2" charset="77"/>
                <a:cs typeface="Calibri" panose="020F0502020204030204" pitchFamily="34" charset="0"/>
              </a:rPr>
              <a:t> employees can only take the credit on wages and health care costs paid to/for employees who were not working (literally paid while staying home and not providing services).  </a:t>
            </a:r>
          </a:p>
        </p:txBody>
      </p:sp>
    </p:spTree>
    <p:extLst>
      <p:ext uri="{BB962C8B-B14F-4D97-AF65-F5344CB8AC3E}">
        <p14:creationId xmlns:p14="http://schemas.microsoft.com/office/powerpoint/2010/main" val="14853617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ERC 2021 – Compute the Credit </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928028"/>
            <a:ext cx="9594284" cy="4093428"/>
          </a:xfrm>
          <a:prstGeom prst="rect">
            <a:avLst/>
          </a:prstGeom>
          <a:noFill/>
        </p:spPr>
        <p:txBody>
          <a:bodyPr wrap="square" rtlCol="0">
            <a:spAutoFit/>
          </a:bodyPr>
          <a:lstStyle/>
          <a:p>
            <a:r>
              <a:rPr lang="en-US" sz="2600" dirty="0">
                <a:solidFill>
                  <a:schemeClr val="tx1">
                    <a:lumMod val="90000"/>
                    <a:lumOff val="10000"/>
                  </a:schemeClr>
                </a:solidFill>
                <a:latin typeface="Work Sans" pitchFamily="2" charset="77"/>
                <a:cs typeface="Calibri" panose="020F0502020204030204" pitchFamily="34" charset="0"/>
              </a:rPr>
              <a:t>The credit is the first </a:t>
            </a:r>
            <a:r>
              <a:rPr lang="en-US" sz="2600" dirty="0">
                <a:solidFill>
                  <a:schemeClr val="tx1">
                    <a:lumMod val="90000"/>
                    <a:lumOff val="10000"/>
                  </a:schemeClr>
                </a:solidFill>
                <a:highlight>
                  <a:srgbClr val="FFFF00"/>
                </a:highlight>
                <a:latin typeface="Work Sans" pitchFamily="2" charset="77"/>
                <a:cs typeface="Calibri" panose="020F0502020204030204" pitchFamily="34" charset="0"/>
              </a:rPr>
              <a:t>70%</a:t>
            </a:r>
            <a:r>
              <a:rPr lang="en-US" sz="2600" dirty="0">
                <a:solidFill>
                  <a:schemeClr val="tx1">
                    <a:lumMod val="90000"/>
                    <a:lumOff val="10000"/>
                  </a:schemeClr>
                </a:solidFill>
                <a:latin typeface="Work Sans" pitchFamily="2" charset="77"/>
                <a:cs typeface="Calibri" panose="020F0502020204030204" pitchFamily="34" charset="0"/>
              </a:rPr>
              <a:t> of the first $10,000 in wages and allocable health care costs paid during the affected period/quarter to each eligible employee</a:t>
            </a:r>
          </a:p>
          <a:p>
            <a:endParaRPr lang="en-US" sz="2600" dirty="0">
              <a:solidFill>
                <a:schemeClr val="tx1">
                  <a:lumMod val="90000"/>
                  <a:lumOff val="10000"/>
                </a:schemeClr>
              </a:solidFill>
              <a:latin typeface="Work Sans" pitchFamily="2" charset="77"/>
              <a:cs typeface="Calibri" panose="020F0502020204030204" pitchFamily="34" charset="0"/>
            </a:endParaRPr>
          </a:p>
          <a:p>
            <a:r>
              <a:rPr lang="en-US" sz="2600" dirty="0">
                <a:solidFill>
                  <a:schemeClr val="tx1">
                    <a:lumMod val="90000"/>
                    <a:lumOff val="10000"/>
                  </a:schemeClr>
                </a:solidFill>
                <a:latin typeface="Work Sans" pitchFamily="2" charset="77"/>
                <a:cs typeface="Calibri" panose="020F0502020204030204" pitchFamily="34" charset="0"/>
              </a:rPr>
              <a:t>Credit is computed independently for all quarters of 2021</a:t>
            </a:r>
          </a:p>
          <a:p>
            <a:endParaRPr lang="en-US" sz="2600" dirty="0">
              <a:solidFill>
                <a:schemeClr val="tx1">
                  <a:lumMod val="90000"/>
                  <a:lumOff val="10000"/>
                </a:schemeClr>
              </a:solidFill>
              <a:latin typeface="Work Sans" pitchFamily="2" charset="77"/>
              <a:cs typeface="Calibri" panose="020F0502020204030204" pitchFamily="34" charset="0"/>
            </a:endParaRPr>
          </a:p>
          <a:p>
            <a:r>
              <a:rPr lang="en-US" sz="2600" dirty="0">
                <a:solidFill>
                  <a:schemeClr val="tx1">
                    <a:lumMod val="90000"/>
                    <a:lumOff val="10000"/>
                  </a:schemeClr>
                </a:solidFill>
                <a:latin typeface="Work Sans" pitchFamily="2" charset="77"/>
                <a:cs typeface="Calibri" panose="020F0502020204030204" pitchFamily="34" charset="0"/>
              </a:rPr>
              <a:t>Maximum eligible wages in 2021 is $10,000 per quarter</a:t>
            </a:r>
          </a:p>
          <a:p>
            <a:endParaRPr lang="en-US" sz="2600" dirty="0">
              <a:solidFill>
                <a:schemeClr val="tx1">
                  <a:lumMod val="90000"/>
                  <a:lumOff val="10000"/>
                </a:schemeClr>
              </a:solidFill>
              <a:latin typeface="Work Sans" pitchFamily="2" charset="77"/>
              <a:cs typeface="Calibri" panose="020F0502020204030204" pitchFamily="34" charset="0"/>
            </a:endParaRPr>
          </a:p>
          <a:p>
            <a:r>
              <a:rPr lang="en-US" sz="2600" dirty="0">
                <a:solidFill>
                  <a:schemeClr val="tx1">
                    <a:lumMod val="90000"/>
                    <a:lumOff val="10000"/>
                  </a:schemeClr>
                </a:solidFill>
                <a:latin typeface="Work Sans" pitchFamily="2" charset="77"/>
                <a:cs typeface="Calibri" panose="020F0502020204030204" pitchFamily="34" charset="0"/>
              </a:rPr>
              <a:t>Maximum credit for 2021 is $28,000 per employee</a:t>
            </a:r>
          </a:p>
          <a:p>
            <a:endParaRPr lang="en-US" sz="2600" dirty="0">
              <a:solidFill>
                <a:schemeClr val="tx1">
                  <a:lumMod val="90000"/>
                  <a:lumOff val="10000"/>
                </a:schemeClr>
              </a:solidFill>
              <a:latin typeface="Work Sans" pitchFamily="2" charset="77"/>
              <a:cs typeface="Calibri" panose="020F0502020204030204" pitchFamily="34" charset="0"/>
            </a:endParaRPr>
          </a:p>
        </p:txBody>
      </p:sp>
    </p:spTree>
    <p:extLst>
      <p:ext uri="{BB962C8B-B14F-4D97-AF65-F5344CB8AC3E}">
        <p14:creationId xmlns:p14="http://schemas.microsoft.com/office/powerpoint/2010/main" val="33811053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ERC 2021 – Compute the Credit </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928028"/>
            <a:ext cx="9594284" cy="2893100"/>
          </a:xfrm>
          <a:prstGeom prst="rect">
            <a:avLst/>
          </a:prstGeom>
          <a:noFill/>
        </p:spPr>
        <p:txBody>
          <a:bodyPr wrap="square" rtlCol="0">
            <a:spAutoFit/>
          </a:bodyPr>
          <a:lstStyle/>
          <a:p>
            <a:r>
              <a:rPr lang="en-US" sz="2600" dirty="0">
                <a:solidFill>
                  <a:schemeClr val="tx1">
                    <a:lumMod val="90000"/>
                    <a:lumOff val="10000"/>
                  </a:schemeClr>
                </a:solidFill>
                <a:latin typeface="Work Sans" pitchFamily="2" charset="77"/>
                <a:cs typeface="Calibri" panose="020F0502020204030204" pitchFamily="34" charset="0"/>
              </a:rPr>
              <a:t>Important restriction #1:</a:t>
            </a:r>
          </a:p>
          <a:p>
            <a:endParaRPr lang="en-US" sz="2600" dirty="0">
              <a:solidFill>
                <a:schemeClr val="tx1">
                  <a:lumMod val="90000"/>
                  <a:lumOff val="10000"/>
                </a:schemeClr>
              </a:solidFill>
              <a:latin typeface="Work Sans" pitchFamily="2" charset="77"/>
              <a:cs typeface="Calibri" panose="020F0502020204030204" pitchFamily="34" charset="0"/>
            </a:endParaRPr>
          </a:p>
          <a:p>
            <a:r>
              <a:rPr lang="en-US" sz="2600" dirty="0">
                <a:solidFill>
                  <a:schemeClr val="tx1">
                    <a:lumMod val="90000"/>
                    <a:lumOff val="10000"/>
                  </a:schemeClr>
                </a:solidFill>
                <a:latin typeface="Work Sans" pitchFamily="2" charset="77"/>
                <a:cs typeface="Calibri" panose="020F0502020204030204" pitchFamily="34" charset="0"/>
              </a:rPr>
              <a:t>Wages do not include wages paid under the family and/or sick leave provisions of FFCRA, the Families First Coronavirus Response Act. In addition, wages claimed for employees under the Work Opportunity Credit do not qualify as wages that may increase this credit. </a:t>
            </a:r>
          </a:p>
        </p:txBody>
      </p:sp>
    </p:spTree>
    <p:extLst>
      <p:ext uri="{BB962C8B-B14F-4D97-AF65-F5344CB8AC3E}">
        <p14:creationId xmlns:p14="http://schemas.microsoft.com/office/powerpoint/2010/main" val="37600026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ERC 2021 – Compute the Credit </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928028"/>
            <a:ext cx="9594284" cy="4093428"/>
          </a:xfrm>
          <a:prstGeom prst="rect">
            <a:avLst/>
          </a:prstGeom>
          <a:noFill/>
        </p:spPr>
        <p:txBody>
          <a:bodyPr wrap="square" rtlCol="0">
            <a:spAutoFit/>
          </a:bodyPr>
          <a:lstStyle/>
          <a:p>
            <a:r>
              <a:rPr lang="en-US" sz="2600" dirty="0">
                <a:solidFill>
                  <a:schemeClr val="tx1">
                    <a:lumMod val="90000"/>
                    <a:lumOff val="10000"/>
                  </a:schemeClr>
                </a:solidFill>
                <a:latin typeface="Work Sans" pitchFamily="2" charset="77"/>
                <a:cs typeface="Calibri" panose="020F0502020204030204" pitchFamily="34" charset="0"/>
              </a:rPr>
              <a:t>Important restriction #2:</a:t>
            </a:r>
          </a:p>
          <a:p>
            <a:endParaRPr lang="en-US" sz="2600" dirty="0">
              <a:solidFill>
                <a:schemeClr val="tx1">
                  <a:lumMod val="90000"/>
                  <a:lumOff val="10000"/>
                </a:schemeClr>
              </a:solidFill>
              <a:latin typeface="Work Sans" pitchFamily="2" charset="77"/>
              <a:cs typeface="Calibri" panose="020F0502020204030204" pitchFamily="34" charset="0"/>
            </a:endParaRPr>
          </a:p>
          <a:p>
            <a:r>
              <a:rPr lang="en-US" sz="2600" dirty="0">
                <a:solidFill>
                  <a:schemeClr val="tx1">
                    <a:lumMod val="90000"/>
                    <a:lumOff val="10000"/>
                  </a:schemeClr>
                </a:solidFill>
                <a:latin typeface="Work Sans" pitchFamily="2" charset="77"/>
                <a:cs typeface="Calibri" panose="020F0502020204030204" pitchFamily="34" charset="0"/>
              </a:rPr>
              <a:t>Wages paid to relatives or family members do not qualify. With entities, one applies these relationship rules depending on a particular level of ownership (&gt;50%).</a:t>
            </a:r>
          </a:p>
          <a:p>
            <a:endParaRPr lang="en-US" sz="2600" dirty="0">
              <a:solidFill>
                <a:schemeClr val="tx1">
                  <a:lumMod val="90000"/>
                  <a:lumOff val="10000"/>
                </a:schemeClr>
              </a:solidFill>
              <a:latin typeface="Work Sans" pitchFamily="2" charset="77"/>
              <a:cs typeface="Calibri" panose="020F0502020204030204" pitchFamily="34" charset="0"/>
            </a:endParaRPr>
          </a:p>
          <a:p>
            <a:r>
              <a:rPr lang="en-US" sz="2600" dirty="0">
                <a:solidFill>
                  <a:schemeClr val="tx1">
                    <a:lumMod val="90000"/>
                    <a:lumOff val="10000"/>
                  </a:schemeClr>
                </a:solidFill>
                <a:latin typeface="Work Sans" pitchFamily="2" charset="77"/>
                <a:cs typeface="Calibri" panose="020F0502020204030204" pitchFamily="34" charset="0"/>
              </a:rPr>
              <a:t>See question #59:  </a:t>
            </a:r>
            <a:r>
              <a:rPr lang="en-US" sz="2600" dirty="0">
                <a:solidFill>
                  <a:srgbClr val="FF0000"/>
                </a:solidFill>
                <a:latin typeface="Work Sans" pitchFamily="2" charset="77"/>
                <a:cs typeface="Calibri" panose="020F0502020204030204" pitchFamily="34" charset="0"/>
                <a:hlinkClick r:id="rId2">
                  <a:extLst>
                    <a:ext uri="{A12FA001-AC4F-418D-AE19-62706E023703}">
                      <ahyp:hlinkClr xmlns:ahyp="http://schemas.microsoft.com/office/drawing/2018/hyperlinkcolor" val="tx"/>
                    </a:ext>
                  </a:extLst>
                </a:hlinkClick>
              </a:rPr>
              <a:t>https://www.irs.gov/newsroom/covid-19-related-employee-retention-credits-determining-qualified-wages-faqs</a:t>
            </a:r>
            <a:r>
              <a:rPr lang="en-US" sz="2600" dirty="0">
                <a:solidFill>
                  <a:srgbClr val="FF0000"/>
                </a:solidFill>
                <a:latin typeface="Work Sans" pitchFamily="2" charset="77"/>
                <a:cs typeface="Calibri" panose="020F0502020204030204" pitchFamily="34" charset="0"/>
              </a:rPr>
              <a:t> </a:t>
            </a:r>
          </a:p>
          <a:p>
            <a:endParaRPr lang="en-US" sz="2600" dirty="0">
              <a:solidFill>
                <a:schemeClr val="tx1">
                  <a:lumMod val="90000"/>
                  <a:lumOff val="10000"/>
                </a:schemeClr>
              </a:solidFill>
              <a:latin typeface="Work Sans" pitchFamily="2" charset="77"/>
              <a:cs typeface="Calibri" panose="020F0502020204030204" pitchFamily="34" charset="0"/>
            </a:endParaRPr>
          </a:p>
        </p:txBody>
      </p:sp>
    </p:spTree>
    <p:extLst>
      <p:ext uri="{BB962C8B-B14F-4D97-AF65-F5344CB8AC3E}">
        <p14:creationId xmlns:p14="http://schemas.microsoft.com/office/powerpoint/2010/main" val="22146024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ERC 2021 – Compute the Credit </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928028"/>
            <a:ext cx="9594284" cy="3693319"/>
          </a:xfrm>
          <a:prstGeom prst="rect">
            <a:avLst/>
          </a:prstGeom>
          <a:noFill/>
        </p:spPr>
        <p:txBody>
          <a:bodyPr wrap="square" rtlCol="0">
            <a:spAutoFit/>
          </a:bodyPr>
          <a:lstStyle/>
          <a:p>
            <a:r>
              <a:rPr lang="en-US" sz="2600" dirty="0">
                <a:solidFill>
                  <a:schemeClr val="tx1">
                    <a:lumMod val="90000"/>
                    <a:lumOff val="10000"/>
                  </a:schemeClr>
                </a:solidFill>
                <a:latin typeface="Work Sans" pitchFamily="2" charset="77"/>
                <a:cs typeface="Calibri" panose="020F0502020204030204" pitchFamily="34" charset="0"/>
              </a:rPr>
              <a:t>Important restriction #3:</a:t>
            </a:r>
          </a:p>
          <a:p>
            <a:endParaRPr lang="en-US" sz="2600" dirty="0">
              <a:solidFill>
                <a:schemeClr val="tx1">
                  <a:lumMod val="90000"/>
                  <a:lumOff val="10000"/>
                </a:schemeClr>
              </a:solidFill>
              <a:latin typeface="Work Sans" pitchFamily="2" charset="77"/>
              <a:cs typeface="Calibri" panose="020F0502020204030204" pitchFamily="34" charset="0"/>
            </a:endParaRPr>
          </a:p>
          <a:p>
            <a:r>
              <a:rPr lang="en-US" sz="2600" dirty="0">
                <a:solidFill>
                  <a:schemeClr val="tx1">
                    <a:lumMod val="90000"/>
                    <a:lumOff val="10000"/>
                  </a:schemeClr>
                </a:solidFill>
                <a:latin typeface="Work Sans" pitchFamily="2" charset="77"/>
                <a:cs typeface="Calibri" panose="020F0502020204030204" pitchFamily="34" charset="0"/>
              </a:rPr>
              <a:t>Any wages used in the computation of the ERC are not eligible covered costs on the application for forgiveness of a PPP loan.</a:t>
            </a:r>
          </a:p>
          <a:p>
            <a:endParaRPr lang="en-US" sz="2600" dirty="0">
              <a:solidFill>
                <a:schemeClr val="tx1">
                  <a:lumMod val="90000"/>
                  <a:lumOff val="10000"/>
                </a:schemeClr>
              </a:solidFill>
              <a:latin typeface="Work Sans" pitchFamily="2" charset="77"/>
              <a:cs typeface="Calibri" panose="020F0502020204030204" pitchFamily="34" charset="0"/>
            </a:endParaRPr>
          </a:p>
          <a:p>
            <a:r>
              <a:rPr lang="en-US" sz="2600" i="1" dirty="0">
                <a:solidFill>
                  <a:schemeClr val="tx1">
                    <a:lumMod val="90000"/>
                    <a:lumOff val="10000"/>
                  </a:schemeClr>
                </a:solidFill>
                <a:latin typeface="Work Sans" pitchFamily="2" charset="77"/>
                <a:cs typeface="Calibri" panose="020F0502020204030204" pitchFamily="34" charset="0"/>
              </a:rPr>
              <a:t>For entities who have received a PPP2 loan, hold off on applying for forgiveness to adequately plan and allocate wages between FFCRA, ERC and PPP.</a:t>
            </a:r>
          </a:p>
        </p:txBody>
      </p:sp>
    </p:spTree>
    <p:extLst>
      <p:ext uri="{BB962C8B-B14F-4D97-AF65-F5344CB8AC3E}">
        <p14:creationId xmlns:p14="http://schemas.microsoft.com/office/powerpoint/2010/main" val="6994450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ERC 2020 – Compute the Credit </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928028"/>
            <a:ext cx="9594284" cy="4093428"/>
          </a:xfrm>
          <a:prstGeom prst="rect">
            <a:avLst/>
          </a:prstGeom>
          <a:noFill/>
        </p:spPr>
        <p:txBody>
          <a:bodyPr wrap="square" rtlCol="0">
            <a:spAutoFit/>
          </a:bodyPr>
          <a:lstStyle/>
          <a:p>
            <a:r>
              <a:rPr lang="en-US" sz="2600" dirty="0">
                <a:solidFill>
                  <a:schemeClr val="tx1">
                    <a:lumMod val="90000"/>
                    <a:lumOff val="10000"/>
                  </a:schemeClr>
                </a:solidFill>
                <a:latin typeface="Work Sans" pitchFamily="2" charset="77"/>
                <a:cs typeface="Calibri" panose="020F0502020204030204" pitchFamily="34" charset="0"/>
              </a:rPr>
              <a:t>Important restriction #4:</a:t>
            </a:r>
          </a:p>
          <a:p>
            <a:endParaRPr lang="en-US" sz="2600" dirty="0">
              <a:solidFill>
                <a:schemeClr val="tx1">
                  <a:lumMod val="90000"/>
                  <a:lumOff val="10000"/>
                </a:schemeClr>
              </a:solidFill>
              <a:latin typeface="Work Sans" pitchFamily="2" charset="77"/>
              <a:cs typeface="Calibri" panose="020F0502020204030204" pitchFamily="34" charset="0"/>
            </a:endParaRPr>
          </a:p>
          <a:p>
            <a:r>
              <a:rPr lang="en-US" sz="2600" dirty="0">
                <a:solidFill>
                  <a:schemeClr val="tx1">
                    <a:lumMod val="90000"/>
                    <a:lumOff val="10000"/>
                  </a:schemeClr>
                </a:solidFill>
                <a:latin typeface="Work Sans" pitchFamily="2" charset="77"/>
                <a:cs typeface="Calibri" panose="020F0502020204030204" pitchFamily="34" charset="0"/>
              </a:rPr>
              <a:t>There are aggregation rules that can affect parent-subsidiary or brother-sister groups, or a combined group of corporations. These complex rules can also reach partnerships, trusts and estates. Aggregation can affect qualification in such areas as to whether there is a full or partial shutdown, whether a company has &lt; or &gt; 500 employees, as well as measuring the decline in gross receipts</a:t>
            </a:r>
            <a:r>
              <a:rPr lang="en-US" dirty="0"/>
              <a:t>.</a:t>
            </a:r>
            <a:endParaRPr lang="en-US" sz="2600" dirty="0">
              <a:solidFill>
                <a:schemeClr val="tx1">
                  <a:lumMod val="90000"/>
                  <a:lumOff val="10000"/>
                </a:schemeClr>
              </a:solidFill>
              <a:latin typeface="Work Sans" pitchFamily="2" charset="77"/>
              <a:cs typeface="Calibri" panose="020F0502020204030204" pitchFamily="34" charset="0"/>
            </a:endParaRPr>
          </a:p>
        </p:txBody>
      </p:sp>
    </p:spTree>
    <p:extLst>
      <p:ext uri="{BB962C8B-B14F-4D97-AF65-F5344CB8AC3E}">
        <p14:creationId xmlns:p14="http://schemas.microsoft.com/office/powerpoint/2010/main" val="23933876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0179C6-0193-464A-8DF2-487A88CFDDAA}"/>
              </a:ext>
            </a:extLst>
          </p:cNvPr>
          <p:cNvPicPr>
            <a:picLocks noChangeAspect="1"/>
          </p:cNvPicPr>
          <p:nvPr/>
        </p:nvPicPr>
        <p:blipFill>
          <a:blip r:embed="rId2"/>
          <a:stretch>
            <a:fillRect/>
          </a:stretch>
        </p:blipFill>
        <p:spPr>
          <a:xfrm>
            <a:off x="1337598" y="890233"/>
            <a:ext cx="9516803" cy="5077534"/>
          </a:xfrm>
          <a:prstGeom prst="rect">
            <a:avLst/>
          </a:prstGeom>
        </p:spPr>
      </p:pic>
    </p:spTree>
    <p:extLst>
      <p:ext uri="{BB962C8B-B14F-4D97-AF65-F5344CB8AC3E}">
        <p14:creationId xmlns:p14="http://schemas.microsoft.com/office/powerpoint/2010/main" val="34795540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ERC 2021 – Claim the Credit </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928028"/>
            <a:ext cx="9594284" cy="1692771"/>
          </a:xfrm>
          <a:prstGeom prst="rect">
            <a:avLst/>
          </a:prstGeom>
          <a:noFill/>
        </p:spPr>
        <p:txBody>
          <a:bodyPr wrap="square" rtlCol="0">
            <a:spAutoFit/>
          </a:bodyPr>
          <a:lstStyle/>
          <a:p>
            <a:pPr marL="342900" indent="-3429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Claim the credit on an original timely filed Form 941, or on an amended return, Form 941X</a:t>
            </a:r>
          </a:p>
          <a:p>
            <a:pPr marL="342900" indent="-342900">
              <a:buFont typeface="Arial" panose="020B0604020202020204" pitchFamily="34" charset="0"/>
              <a:buChar char="•"/>
            </a:pPr>
            <a:endParaRPr lang="en-US" sz="2600" dirty="0">
              <a:solidFill>
                <a:schemeClr val="tx1">
                  <a:lumMod val="90000"/>
                  <a:lumOff val="10000"/>
                </a:schemeClr>
              </a:solidFill>
              <a:latin typeface="Work Sans" pitchFamily="2" charset="77"/>
              <a:cs typeface="Calibri" panose="020F0502020204030204" pitchFamily="34" charset="0"/>
            </a:endParaRPr>
          </a:p>
          <a:p>
            <a:r>
              <a:rPr lang="en-US" sz="2600" dirty="0">
                <a:solidFill>
                  <a:schemeClr val="tx1">
                    <a:lumMod val="90000"/>
                    <a:lumOff val="10000"/>
                  </a:schemeClr>
                </a:solidFill>
                <a:latin typeface="Work Sans" pitchFamily="2" charset="77"/>
                <a:cs typeface="Calibri" panose="020F0502020204030204" pitchFamily="34" charset="0"/>
              </a:rPr>
              <a:t>  </a:t>
            </a:r>
          </a:p>
        </p:txBody>
      </p:sp>
    </p:spTree>
    <p:extLst>
      <p:ext uri="{BB962C8B-B14F-4D97-AF65-F5344CB8AC3E}">
        <p14:creationId xmlns:p14="http://schemas.microsoft.com/office/powerpoint/2010/main" val="31942432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ERC 2021 – Claim the Credit </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928028"/>
            <a:ext cx="9594284" cy="4093428"/>
          </a:xfrm>
          <a:prstGeom prst="rect">
            <a:avLst/>
          </a:prstGeom>
          <a:noFill/>
        </p:spPr>
        <p:txBody>
          <a:bodyPr wrap="square" rtlCol="0">
            <a:spAutoFit/>
          </a:bodyPr>
          <a:lstStyle/>
          <a:p>
            <a:pPr marL="342900" indent="-3429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The worksheet computes a “refundable portion” and “nonrefundable portion” of the ERC</a:t>
            </a:r>
            <a:br>
              <a:rPr lang="en-US" sz="2600" dirty="0">
                <a:solidFill>
                  <a:schemeClr val="tx1">
                    <a:lumMod val="90000"/>
                    <a:lumOff val="10000"/>
                  </a:schemeClr>
                </a:solidFill>
                <a:latin typeface="Work Sans" pitchFamily="2" charset="77"/>
                <a:cs typeface="Calibri" panose="020F0502020204030204" pitchFamily="34" charset="0"/>
              </a:rPr>
            </a:br>
            <a:endParaRPr lang="en-US" sz="2600" dirty="0">
              <a:solidFill>
                <a:schemeClr val="tx1">
                  <a:lumMod val="90000"/>
                  <a:lumOff val="10000"/>
                </a:schemeClr>
              </a:solidFill>
              <a:latin typeface="Work Sans" pitchFamily="2" charset="77"/>
              <a:cs typeface="Calibri" panose="020F0502020204030204" pitchFamily="34" charset="0"/>
            </a:endParaRPr>
          </a:p>
          <a:p>
            <a:pPr marL="342900" indent="-3429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Regardless of whether you are filing an original 941 or 941-X, for a quarter where all taxes have been paid, the entire ERC will be refunded to you, even though the worksheet requires the computation of both a refundable and nonrefundable portion.</a:t>
            </a:r>
          </a:p>
          <a:p>
            <a:br>
              <a:rPr lang="en-US" sz="2600" dirty="0">
                <a:solidFill>
                  <a:schemeClr val="tx1">
                    <a:lumMod val="90000"/>
                    <a:lumOff val="10000"/>
                  </a:schemeClr>
                </a:solidFill>
                <a:latin typeface="Work Sans" pitchFamily="2" charset="77"/>
                <a:cs typeface="Calibri" panose="020F0502020204030204" pitchFamily="34" charset="0"/>
              </a:rPr>
            </a:br>
            <a:endParaRPr lang="en-US" sz="2600" dirty="0">
              <a:solidFill>
                <a:schemeClr val="tx1">
                  <a:lumMod val="90000"/>
                  <a:lumOff val="10000"/>
                </a:schemeClr>
              </a:solidFill>
              <a:latin typeface="Work Sans" pitchFamily="2" charset="77"/>
              <a:cs typeface="Calibri" panose="020F0502020204030204" pitchFamily="34" charset="0"/>
            </a:endParaRPr>
          </a:p>
        </p:txBody>
      </p:sp>
    </p:spTree>
    <p:extLst>
      <p:ext uri="{BB962C8B-B14F-4D97-AF65-F5344CB8AC3E}">
        <p14:creationId xmlns:p14="http://schemas.microsoft.com/office/powerpoint/2010/main" val="298537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chemeClr val="bg1"/>
                </a:solidFill>
                <a:latin typeface="Serenity" panose="02000606030000020004" pitchFamily="2" charset="77"/>
              </a:rPr>
              <a:t>SWITCHING GEARS</a:t>
            </a:r>
          </a:p>
        </p:txBody>
      </p:sp>
      <p:pic>
        <p:nvPicPr>
          <p:cNvPr id="2" name="Picture 1">
            <a:extLst>
              <a:ext uri="{FF2B5EF4-FFF2-40B4-BE49-F238E27FC236}">
                <a16:creationId xmlns:a16="http://schemas.microsoft.com/office/drawing/2014/main" id="{CA93AC69-4722-4932-8AA2-A86F2B13868A}"/>
              </a:ext>
            </a:extLst>
          </p:cNvPr>
          <p:cNvPicPr>
            <a:picLocks noChangeAspect="1"/>
          </p:cNvPicPr>
          <p:nvPr/>
        </p:nvPicPr>
        <p:blipFill>
          <a:blip r:embed="rId2"/>
          <a:stretch>
            <a:fillRect/>
          </a:stretch>
        </p:blipFill>
        <p:spPr>
          <a:xfrm>
            <a:off x="4324840" y="1602685"/>
            <a:ext cx="3542320" cy="4718807"/>
          </a:xfrm>
          <a:prstGeom prst="rect">
            <a:avLst/>
          </a:prstGeom>
        </p:spPr>
      </p:pic>
    </p:spTree>
    <p:extLst>
      <p:ext uri="{BB962C8B-B14F-4D97-AF65-F5344CB8AC3E}">
        <p14:creationId xmlns:p14="http://schemas.microsoft.com/office/powerpoint/2010/main" val="571067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Employee Retention Credit (ERC)</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928028"/>
            <a:ext cx="9594284" cy="3293209"/>
          </a:xfrm>
          <a:prstGeom prst="rect">
            <a:avLst/>
          </a:prstGeom>
          <a:noFill/>
        </p:spPr>
        <p:txBody>
          <a:bodyPr wrap="square" rtlCol="0">
            <a:spAutoFit/>
          </a:bodyPr>
          <a:lstStyle/>
          <a:p>
            <a:r>
              <a:rPr lang="en-US" sz="2600" dirty="0">
                <a:solidFill>
                  <a:schemeClr val="tx1">
                    <a:lumMod val="90000"/>
                    <a:lumOff val="10000"/>
                  </a:schemeClr>
                </a:solidFill>
                <a:latin typeface="Work Sans" pitchFamily="2" charset="77"/>
                <a:cs typeface="Calibri" panose="020F0502020204030204" pitchFamily="34" charset="0"/>
              </a:rPr>
              <a:t>The Consolidated Appropriations Act (CAA), which was passed in late 2020 did two things:</a:t>
            </a:r>
            <a:br>
              <a:rPr lang="en-US" sz="2600" dirty="0">
                <a:solidFill>
                  <a:schemeClr val="tx1">
                    <a:lumMod val="90000"/>
                    <a:lumOff val="10000"/>
                  </a:schemeClr>
                </a:solidFill>
                <a:latin typeface="Work Sans" pitchFamily="2" charset="77"/>
                <a:cs typeface="Calibri" panose="020F0502020204030204" pitchFamily="34" charset="0"/>
              </a:rPr>
            </a:br>
            <a:endParaRPr lang="en-US" sz="2600" dirty="0">
              <a:solidFill>
                <a:schemeClr val="tx1">
                  <a:lumMod val="90000"/>
                  <a:lumOff val="10000"/>
                </a:schemeClr>
              </a:solidFill>
              <a:latin typeface="Work Sans" pitchFamily="2" charset="77"/>
              <a:cs typeface="Calibri" panose="020F0502020204030204" pitchFamily="34" charset="0"/>
            </a:endParaRPr>
          </a:p>
          <a:p>
            <a:pPr marL="457200" indent="-4572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Removed the prohibition against companies who receive a PPP loan from taking the ERC</a:t>
            </a:r>
            <a:br>
              <a:rPr lang="en-US" sz="2600" dirty="0">
                <a:solidFill>
                  <a:schemeClr val="tx1">
                    <a:lumMod val="90000"/>
                    <a:lumOff val="10000"/>
                  </a:schemeClr>
                </a:solidFill>
                <a:latin typeface="Work Sans" pitchFamily="2" charset="77"/>
                <a:cs typeface="Calibri" panose="020F0502020204030204" pitchFamily="34" charset="0"/>
              </a:rPr>
            </a:br>
            <a:endParaRPr lang="en-US" sz="2600" dirty="0">
              <a:solidFill>
                <a:schemeClr val="tx1">
                  <a:lumMod val="90000"/>
                  <a:lumOff val="10000"/>
                </a:schemeClr>
              </a:solidFill>
              <a:latin typeface="Work Sans" pitchFamily="2" charset="77"/>
              <a:cs typeface="Calibri" panose="020F0502020204030204" pitchFamily="34" charset="0"/>
            </a:endParaRPr>
          </a:p>
          <a:p>
            <a:pPr marL="457200" indent="-4572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Extended the ERC through June 30, 2021 with some modifications to the rules for 2021</a:t>
            </a:r>
          </a:p>
        </p:txBody>
      </p:sp>
    </p:spTree>
    <p:extLst>
      <p:ext uri="{BB962C8B-B14F-4D97-AF65-F5344CB8AC3E}">
        <p14:creationId xmlns:p14="http://schemas.microsoft.com/office/powerpoint/2010/main" val="12996901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When Will I Get the Money?</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928028"/>
            <a:ext cx="9594284" cy="3693319"/>
          </a:xfrm>
          <a:prstGeom prst="rect">
            <a:avLst/>
          </a:prstGeom>
          <a:noFill/>
        </p:spPr>
        <p:txBody>
          <a:bodyPr wrap="square" rtlCol="0">
            <a:spAutoFit/>
          </a:bodyPr>
          <a:lstStyle/>
          <a:p>
            <a:pPr marL="342900" indent="-3429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If you claim the ERC on an original 941, timely filed, the refund will be processed and sent to you within 30-60 days.</a:t>
            </a:r>
          </a:p>
          <a:p>
            <a:pPr marL="342900" indent="-342900">
              <a:buFont typeface="Arial" panose="020B0604020202020204" pitchFamily="34" charset="0"/>
              <a:buChar char="•"/>
            </a:pPr>
            <a:endParaRPr lang="en-US" sz="2600" dirty="0">
              <a:solidFill>
                <a:schemeClr val="tx1">
                  <a:lumMod val="90000"/>
                  <a:lumOff val="10000"/>
                </a:schemeClr>
              </a:solidFill>
              <a:latin typeface="Work Sans" pitchFamily="2" charset="77"/>
              <a:cs typeface="Calibri" panose="020F0502020204030204" pitchFamily="34" charset="0"/>
            </a:endParaRPr>
          </a:p>
          <a:p>
            <a:pPr marL="342900" indent="-3429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If you claim the ERC on an amended 941, there is no known timeline for when the form will be processed and the refund sent to you.</a:t>
            </a:r>
          </a:p>
          <a:p>
            <a:br>
              <a:rPr lang="en-US" sz="2600" dirty="0">
                <a:solidFill>
                  <a:schemeClr val="tx1">
                    <a:lumMod val="90000"/>
                    <a:lumOff val="10000"/>
                  </a:schemeClr>
                </a:solidFill>
                <a:latin typeface="Work Sans" pitchFamily="2" charset="77"/>
                <a:cs typeface="Calibri" panose="020F0502020204030204" pitchFamily="34" charset="0"/>
              </a:rPr>
            </a:br>
            <a:endParaRPr lang="en-US" sz="2600" dirty="0">
              <a:solidFill>
                <a:schemeClr val="tx1">
                  <a:lumMod val="90000"/>
                  <a:lumOff val="10000"/>
                </a:schemeClr>
              </a:solidFill>
              <a:latin typeface="Work Sans" pitchFamily="2" charset="77"/>
              <a:cs typeface="Calibri" panose="020F0502020204030204" pitchFamily="34" charset="0"/>
            </a:endParaRPr>
          </a:p>
        </p:txBody>
      </p:sp>
    </p:spTree>
    <p:extLst>
      <p:ext uri="{BB962C8B-B14F-4D97-AF65-F5344CB8AC3E}">
        <p14:creationId xmlns:p14="http://schemas.microsoft.com/office/powerpoint/2010/main" val="1694520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When Will I Get the Money?</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928028"/>
            <a:ext cx="9594284" cy="3293209"/>
          </a:xfrm>
          <a:prstGeom prst="rect">
            <a:avLst/>
          </a:prstGeom>
          <a:noFill/>
        </p:spPr>
        <p:txBody>
          <a:bodyPr wrap="square" rtlCol="0">
            <a:spAutoFit/>
          </a:bodyPr>
          <a:lstStyle/>
          <a:p>
            <a:pPr marL="342900" indent="-3429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Amended 941s can only be filed on paper.</a:t>
            </a:r>
            <a:br>
              <a:rPr lang="en-US" sz="2600" dirty="0">
                <a:solidFill>
                  <a:schemeClr val="tx1">
                    <a:lumMod val="90000"/>
                    <a:lumOff val="10000"/>
                  </a:schemeClr>
                </a:solidFill>
                <a:latin typeface="Work Sans" pitchFamily="2" charset="77"/>
                <a:cs typeface="Calibri" panose="020F0502020204030204" pitchFamily="34" charset="0"/>
              </a:rPr>
            </a:br>
            <a:endParaRPr lang="en-US" sz="2600" dirty="0">
              <a:solidFill>
                <a:schemeClr val="tx1">
                  <a:lumMod val="90000"/>
                  <a:lumOff val="10000"/>
                </a:schemeClr>
              </a:solidFill>
              <a:latin typeface="Work Sans" pitchFamily="2" charset="77"/>
              <a:cs typeface="Calibri" panose="020F0502020204030204" pitchFamily="34" charset="0"/>
            </a:endParaRPr>
          </a:p>
          <a:p>
            <a:pPr marL="342900" indent="-3429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Due to the lingering effects of COVID shutdowns and social distancing, the IRS is significantly behind on processing paper documents.</a:t>
            </a:r>
            <a:br>
              <a:rPr lang="en-US" sz="2600" dirty="0">
                <a:solidFill>
                  <a:schemeClr val="tx1">
                    <a:lumMod val="90000"/>
                    <a:lumOff val="10000"/>
                  </a:schemeClr>
                </a:solidFill>
                <a:latin typeface="Work Sans" pitchFamily="2" charset="77"/>
                <a:cs typeface="Calibri" panose="020F0502020204030204" pitchFamily="34" charset="0"/>
              </a:rPr>
            </a:br>
            <a:endParaRPr lang="en-US" sz="2600" dirty="0">
              <a:solidFill>
                <a:schemeClr val="tx1">
                  <a:lumMod val="90000"/>
                  <a:lumOff val="10000"/>
                </a:schemeClr>
              </a:solidFill>
              <a:latin typeface="Work Sans" pitchFamily="2" charset="77"/>
              <a:cs typeface="Calibri" panose="020F0502020204030204" pitchFamily="34" charset="0"/>
            </a:endParaRPr>
          </a:p>
          <a:p>
            <a:pPr marL="342900" indent="-3429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They post their status on the “IRS Mission Critical” webpage.</a:t>
            </a:r>
          </a:p>
        </p:txBody>
      </p:sp>
    </p:spTree>
    <p:extLst>
      <p:ext uri="{BB962C8B-B14F-4D97-AF65-F5344CB8AC3E}">
        <p14:creationId xmlns:p14="http://schemas.microsoft.com/office/powerpoint/2010/main" val="29864180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When Will I Get the Money?</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928028"/>
            <a:ext cx="9594284" cy="2492990"/>
          </a:xfrm>
          <a:prstGeom prst="rect">
            <a:avLst/>
          </a:prstGeom>
          <a:noFill/>
        </p:spPr>
        <p:txBody>
          <a:bodyPr wrap="square" rtlCol="0">
            <a:spAutoFit/>
          </a:bodyPr>
          <a:lstStyle/>
          <a:p>
            <a:pPr marL="342900" indent="-3429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https://www.irs.gov/newsroom/irs-operations-during-covid-19-mission-critical-functions-continue</a:t>
            </a:r>
          </a:p>
          <a:p>
            <a:pPr marL="342900" indent="-342900">
              <a:buFont typeface="Arial" panose="020B0604020202020204" pitchFamily="34" charset="0"/>
              <a:buChar char="•"/>
            </a:pPr>
            <a:endParaRPr lang="en-US" sz="2600" dirty="0">
              <a:solidFill>
                <a:schemeClr val="tx1">
                  <a:lumMod val="90000"/>
                  <a:lumOff val="10000"/>
                </a:schemeClr>
              </a:solidFill>
              <a:latin typeface="Work Sans" pitchFamily="2" charset="77"/>
              <a:cs typeface="Calibri" panose="020F0502020204030204" pitchFamily="34" charset="0"/>
            </a:endParaRPr>
          </a:p>
          <a:p>
            <a:pPr marL="342900" indent="-3429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Click on “Filed a Tax Return”</a:t>
            </a:r>
          </a:p>
          <a:p>
            <a:pPr marL="342900" indent="-342900">
              <a:buFont typeface="Arial" panose="020B0604020202020204" pitchFamily="34" charset="0"/>
              <a:buChar char="•"/>
            </a:pPr>
            <a:endParaRPr lang="en-US" sz="2600" dirty="0">
              <a:solidFill>
                <a:schemeClr val="tx1">
                  <a:lumMod val="90000"/>
                  <a:lumOff val="10000"/>
                </a:schemeClr>
              </a:solidFill>
              <a:latin typeface="Work Sans" pitchFamily="2" charset="77"/>
              <a:cs typeface="Calibri" panose="020F0502020204030204" pitchFamily="34" charset="0"/>
            </a:endParaRPr>
          </a:p>
          <a:p>
            <a:pPr marL="342900" indent="-3429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Scroll down to “Status of Processing Form 941”</a:t>
            </a:r>
          </a:p>
        </p:txBody>
      </p:sp>
    </p:spTree>
    <p:extLst>
      <p:ext uri="{BB962C8B-B14F-4D97-AF65-F5344CB8AC3E}">
        <p14:creationId xmlns:p14="http://schemas.microsoft.com/office/powerpoint/2010/main" val="25503581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When Will I Get the Money?</a:t>
            </a:r>
            <a:endParaRPr lang="en-US" sz="4800" b="1" dirty="0">
              <a:latin typeface="Serenity" panose="02000606030000020004" pitchFamily="2" charset="77"/>
            </a:endParaRPr>
          </a:p>
        </p:txBody>
      </p:sp>
      <p:pic>
        <p:nvPicPr>
          <p:cNvPr id="2" name="Picture 1">
            <a:extLst>
              <a:ext uri="{FF2B5EF4-FFF2-40B4-BE49-F238E27FC236}">
                <a16:creationId xmlns:a16="http://schemas.microsoft.com/office/drawing/2014/main" id="{F6875238-68E0-4632-AA88-33CE8350E28D}"/>
              </a:ext>
            </a:extLst>
          </p:cNvPr>
          <p:cNvPicPr>
            <a:picLocks noChangeAspect="1"/>
          </p:cNvPicPr>
          <p:nvPr/>
        </p:nvPicPr>
        <p:blipFill>
          <a:blip r:embed="rId2"/>
          <a:stretch>
            <a:fillRect/>
          </a:stretch>
        </p:blipFill>
        <p:spPr>
          <a:xfrm>
            <a:off x="1300311" y="1915182"/>
            <a:ext cx="9591377" cy="2589083"/>
          </a:xfrm>
          <a:prstGeom prst="rect">
            <a:avLst/>
          </a:prstGeom>
        </p:spPr>
      </p:pic>
      <p:sp>
        <p:nvSpPr>
          <p:cNvPr id="3" name="TextBox 2">
            <a:extLst>
              <a:ext uri="{FF2B5EF4-FFF2-40B4-BE49-F238E27FC236}">
                <a16:creationId xmlns:a16="http://schemas.microsoft.com/office/drawing/2014/main" id="{B1D5B82B-3ED0-473D-8DB7-ADF0338CC147}"/>
              </a:ext>
            </a:extLst>
          </p:cNvPr>
          <p:cNvSpPr txBox="1"/>
          <p:nvPr/>
        </p:nvSpPr>
        <p:spPr>
          <a:xfrm>
            <a:off x="8892330" y="5030373"/>
            <a:ext cx="1999358" cy="369332"/>
          </a:xfrm>
          <a:prstGeom prst="rect">
            <a:avLst/>
          </a:prstGeom>
          <a:noFill/>
        </p:spPr>
        <p:txBody>
          <a:bodyPr wrap="square" rtlCol="0">
            <a:spAutoFit/>
          </a:bodyPr>
          <a:lstStyle/>
          <a:p>
            <a:r>
              <a:rPr lang="en-US" dirty="0"/>
              <a:t>Includes ERC</a:t>
            </a:r>
          </a:p>
        </p:txBody>
      </p:sp>
      <p:cxnSp>
        <p:nvCxnSpPr>
          <p:cNvPr id="8" name="Straight Arrow Connector 7">
            <a:extLst>
              <a:ext uri="{FF2B5EF4-FFF2-40B4-BE49-F238E27FC236}">
                <a16:creationId xmlns:a16="http://schemas.microsoft.com/office/drawing/2014/main" id="{8B53068F-F333-4470-A6CE-1850EE679508}"/>
              </a:ext>
            </a:extLst>
          </p:cNvPr>
          <p:cNvCxnSpPr/>
          <p:nvPr/>
        </p:nvCxnSpPr>
        <p:spPr>
          <a:xfrm flipH="1" flipV="1">
            <a:off x="8892330" y="4412609"/>
            <a:ext cx="427839" cy="617764"/>
          </a:xfrm>
          <a:prstGeom prst="straightConnector1">
            <a:avLst/>
          </a:prstGeom>
          <a:ln w="28575">
            <a:solidFill>
              <a:srgbClr val="B52627"/>
            </a:solidFill>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07885512-7295-49C0-8FD9-8F02F965EA32}"/>
              </a:ext>
            </a:extLst>
          </p:cNvPr>
          <p:cNvSpPr/>
          <p:nvPr/>
        </p:nvSpPr>
        <p:spPr>
          <a:xfrm>
            <a:off x="5338618" y="2120726"/>
            <a:ext cx="3169597" cy="371706"/>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C6DC436D-2466-4F64-8AC1-6004BA43E249}"/>
              </a:ext>
            </a:extLst>
          </p:cNvPr>
          <p:cNvSpPr/>
          <p:nvPr/>
        </p:nvSpPr>
        <p:spPr>
          <a:xfrm>
            <a:off x="5034198" y="3666836"/>
            <a:ext cx="4830238" cy="371706"/>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827995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When Will I Get the Money?</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928028"/>
            <a:ext cx="9594284" cy="4493538"/>
          </a:xfrm>
          <a:prstGeom prst="rect">
            <a:avLst/>
          </a:prstGeom>
          <a:noFill/>
        </p:spPr>
        <p:txBody>
          <a:bodyPr wrap="square" rtlCol="0">
            <a:spAutoFit/>
          </a:bodyPr>
          <a:lstStyle/>
          <a:p>
            <a:pPr marL="342900" indent="-3429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We are not aware of any client who has received a refund from a 941X mailed in 2021 – earliest was mailed in January 2021</a:t>
            </a:r>
            <a:br>
              <a:rPr lang="en-US" sz="2600" dirty="0">
                <a:solidFill>
                  <a:schemeClr val="tx1">
                    <a:lumMod val="90000"/>
                    <a:lumOff val="10000"/>
                  </a:schemeClr>
                </a:solidFill>
                <a:latin typeface="Work Sans" pitchFamily="2" charset="77"/>
                <a:cs typeface="Calibri" panose="020F0502020204030204" pitchFamily="34" charset="0"/>
              </a:rPr>
            </a:br>
            <a:endParaRPr lang="en-US" sz="2600" dirty="0">
              <a:solidFill>
                <a:schemeClr val="tx1">
                  <a:lumMod val="90000"/>
                  <a:lumOff val="10000"/>
                </a:schemeClr>
              </a:solidFill>
              <a:latin typeface="Work Sans" pitchFamily="2" charset="77"/>
              <a:cs typeface="Calibri" panose="020F0502020204030204" pitchFamily="34" charset="0"/>
            </a:endParaRPr>
          </a:p>
          <a:p>
            <a:pPr marL="342900" indent="-3429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We are recommending all 941X be sent via certified mail, return receipt requested, to document your submission.</a:t>
            </a:r>
            <a:br>
              <a:rPr lang="en-US" sz="2600" dirty="0">
                <a:solidFill>
                  <a:schemeClr val="tx1">
                    <a:lumMod val="90000"/>
                    <a:lumOff val="10000"/>
                  </a:schemeClr>
                </a:solidFill>
                <a:latin typeface="Work Sans" pitchFamily="2" charset="77"/>
                <a:cs typeface="Calibri" panose="020F0502020204030204" pitchFamily="34" charset="0"/>
              </a:rPr>
            </a:br>
            <a:endParaRPr lang="en-US" sz="2600" dirty="0">
              <a:solidFill>
                <a:schemeClr val="tx1">
                  <a:lumMod val="90000"/>
                  <a:lumOff val="10000"/>
                </a:schemeClr>
              </a:solidFill>
              <a:latin typeface="Work Sans" pitchFamily="2" charset="77"/>
              <a:cs typeface="Calibri" panose="020F0502020204030204" pitchFamily="34" charset="0"/>
            </a:endParaRPr>
          </a:p>
          <a:p>
            <a:pPr marL="342900" indent="-342900">
              <a:buFont typeface="Arial" panose="020B0604020202020204" pitchFamily="34" charset="0"/>
              <a:buChar char="•"/>
            </a:pPr>
            <a:r>
              <a:rPr lang="en-US" sz="2600" dirty="0">
                <a:solidFill>
                  <a:schemeClr val="tx1">
                    <a:lumMod val="90000"/>
                    <a:lumOff val="10000"/>
                  </a:schemeClr>
                </a:solidFill>
                <a:latin typeface="Work Sans" pitchFamily="2" charset="77"/>
                <a:cs typeface="Calibri" panose="020F0502020204030204" pitchFamily="34" charset="0"/>
              </a:rPr>
              <a:t>Be patient.  Record a receivable for the tax year that the credit relates to, so that your tax return will be prepared correctly.  </a:t>
            </a:r>
          </a:p>
        </p:txBody>
      </p:sp>
    </p:spTree>
    <p:extLst>
      <p:ext uri="{BB962C8B-B14F-4D97-AF65-F5344CB8AC3E}">
        <p14:creationId xmlns:p14="http://schemas.microsoft.com/office/powerpoint/2010/main" val="22358146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0CCA10-942F-A24F-BE84-D7254DCD96C4}"/>
              </a:ext>
            </a:extLst>
          </p:cNvPr>
          <p:cNvSpPr txBox="1"/>
          <p:nvPr/>
        </p:nvSpPr>
        <p:spPr>
          <a:xfrm>
            <a:off x="1048056" y="2502926"/>
            <a:ext cx="10076330" cy="1169551"/>
          </a:xfrm>
          <a:prstGeom prst="rect">
            <a:avLst/>
          </a:prstGeom>
          <a:noFill/>
        </p:spPr>
        <p:txBody>
          <a:bodyPr wrap="square" rtlCol="0">
            <a:spAutoFit/>
          </a:bodyPr>
          <a:lstStyle/>
          <a:p>
            <a:pPr algn="ctr"/>
            <a:r>
              <a:rPr lang="en-US" sz="7000" b="1" dirty="0">
                <a:solidFill>
                  <a:schemeClr val="accent3"/>
                </a:solidFill>
                <a:latin typeface="Serenity" panose="02000606030000020004" pitchFamily="2" charset="77"/>
              </a:rPr>
              <a:t>T</a:t>
            </a:r>
            <a:r>
              <a:rPr lang="en-US" sz="7000" b="1" dirty="0">
                <a:solidFill>
                  <a:schemeClr val="bg1"/>
                </a:solidFill>
                <a:latin typeface="Serenity" panose="02000606030000020004" pitchFamily="2" charset="77"/>
              </a:rPr>
              <a:t>hank You for Attending!</a:t>
            </a:r>
            <a:endParaRPr lang="en-US" sz="7000" b="1" dirty="0">
              <a:solidFill>
                <a:schemeClr val="accent3">
                  <a:lumMod val="60000"/>
                  <a:lumOff val="40000"/>
                </a:schemeClr>
              </a:solidFill>
              <a:latin typeface="Serenity" panose="02000606030000020004" pitchFamily="2" charset="77"/>
            </a:endParaRPr>
          </a:p>
        </p:txBody>
      </p:sp>
      <p:cxnSp>
        <p:nvCxnSpPr>
          <p:cNvPr id="3" name="Straight Connector 2">
            <a:extLst>
              <a:ext uri="{FF2B5EF4-FFF2-40B4-BE49-F238E27FC236}">
                <a16:creationId xmlns:a16="http://schemas.microsoft.com/office/drawing/2014/main" id="{CB7FABCE-B538-D442-BAE4-C2CF8831F30B}"/>
              </a:ext>
            </a:extLst>
          </p:cNvPr>
          <p:cNvCxnSpPr>
            <a:cxnSpLocks/>
          </p:cNvCxnSpPr>
          <p:nvPr/>
        </p:nvCxnSpPr>
        <p:spPr>
          <a:xfrm>
            <a:off x="1614918" y="3653798"/>
            <a:ext cx="227214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7167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Employee Retention Credit (ERC)</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928028"/>
            <a:ext cx="9594284" cy="4093428"/>
          </a:xfrm>
          <a:prstGeom prst="rect">
            <a:avLst/>
          </a:prstGeom>
          <a:noFill/>
        </p:spPr>
        <p:txBody>
          <a:bodyPr wrap="square" rtlCol="0">
            <a:spAutoFit/>
          </a:bodyPr>
          <a:lstStyle/>
          <a:p>
            <a:r>
              <a:rPr lang="en-US" sz="2000" dirty="0">
                <a:solidFill>
                  <a:schemeClr val="tx1">
                    <a:lumMod val="90000"/>
                    <a:lumOff val="10000"/>
                  </a:schemeClr>
                </a:solidFill>
                <a:latin typeface="Work Sans" pitchFamily="2" charset="77"/>
                <a:cs typeface="Calibri" panose="020F0502020204030204" pitchFamily="34" charset="0"/>
              </a:rPr>
              <a:t>The American Rescue Plan Act of 2021 (ARPA), which was passed in March 2021 did few more things:</a:t>
            </a:r>
            <a:br>
              <a:rPr lang="en-US" sz="2000" dirty="0">
                <a:solidFill>
                  <a:schemeClr val="tx1">
                    <a:lumMod val="90000"/>
                    <a:lumOff val="10000"/>
                  </a:schemeClr>
                </a:solidFill>
                <a:latin typeface="Work Sans" pitchFamily="2" charset="77"/>
                <a:cs typeface="Calibri" panose="020F0502020204030204" pitchFamily="34" charset="0"/>
              </a:rPr>
            </a:br>
            <a:endParaRPr lang="en-US" sz="2000" dirty="0">
              <a:solidFill>
                <a:schemeClr val="tx1">
                  <a:lumMod val="90000"/>
                  <a:lumOff val="10000"/>
                </a:schemeClr>
              </a:solidFill>
              <a:latin typeface="Work Sans" pitchFamily="2" charset="77"/>
              <a:cs typeface="Calibri" panose="020F0502020204030204" pitchFamily="34" charset="0"/>
            </a:endParaRPr>
          </a:p>
          <a:p>
            <a:pPr marL="457200" indent="-457200">
              <a:buFont typeface="Arial" panose="020B0604020202020204" pitchFamily="34" charset="0"/>
              <a:buChar char="•"/>
            </a:pPr>
            <a:r>
              <a:rPr lang="en-US" sz="2000" dirty="0">
                <a:solidFill>
                  <a:schemeClr val="tx1">
                    <a:lumMod val="90000"/>
                    <a:lumOff val="10000"/>
                  </a:schemeClr>
                </a:solidFill>
                <a:latin typeface="Work Sans" pitchFamily="2" charset="77"/>
                <a:cs typeface="Calibri" panose="020F0502020204030204" pitchFamily="34" charset="0"/>
              </a:rPr>
              <a:t>Added a new category of eligible businesses:  Recovery Start Up Businesses (RSB)</a:t>
            </a:r>
            <a:br>
              <a:rPr lang="en-US" sz="2000" dirty="0">
                <a:solidFill>
                  <a:schemeClr val="tx1">
                    <a:lumMod val="90000"/>
                    <a:lumOff val="10000"/>
                  </a:schemeClr>
                </a:solidFill>
                <a:latin typeface="Work Sans" pitchFamily="2" charset="77"/>
                <a:cs typeface="Calibri" panose="020F0502020204030204" pitchFamily="34" charset="0"/>
              </a:rPr>
            </a:br>
            <a:endParaRPr lang="en-US" sz="2000" dirty="0">
              <a:solidFill>
                <a:schemeClr val="tx1">
                  <a:lumMod val="90000"/>
                  <a:lumOff val="10000"/>
                </a:schemeClr>
              </a:solidFill>
              <a:latin typeface="Work Sans" pitchFamily="2" charset="77"/>
              <a:cs typeface="Calibri" panose="020F0502020204030204" pitchFamily="34" charset="0"/>
            </a:endParaRPr>
          </a:p>
          <a:p>
            <a:pPr marL="457200" indent="-457200">
              <a:buFont typeface="Arial" panose="020B0604020202020204" pitchFamily="34" charset="0"/>
              <a:buChar char="•"/>
            </a:pPr>
            <a:r>
              <a:rPr lang="en-US" sz="2000" dirty="0">
                <a:solidFill>
                  <a:schemeClr val="tx1">
                    <a:lumMod val="90000"/>
                    <a:lumOff val="10000"/>
                  </a:schemeClr>
                </a:solidFill>
                <a:latin typeface="Work Sans" pitchFamily="2" charset="77"/>
                <a:cs typeface="Calibri" panose="020F0502020204030204" pitchFamily="34" charset="0"/>
              </a:rPr>
              <a:t>Added revised rules for a business deemed a Severely Financially Distressed Employer</a:t>
            </a:r>
            <a:br>
              <a:rPr lang="en-US" sz="2000" dirty="0">
                <a:solidFill>
                  <a:schemeClr val="tx1">
                    <a:lumMod val="90000"/>
                    <a:lumOff val="10000"/>
                  </a:schemeClr>
                </a:solidFill>
                <a:latin typeface="Work Sans" pitchFamily="2" charset="77"/>
                <a:cs typeface="Calibri" panose="020F0502020204030204" pitchFamily="34" charset="0"/>
              </a:rPr>
            </a:br>
            <a:endParaRPr lang="en-US" sz="2000" dirty="0">
              <a:solidFill>
                <a:schemeClr val="tx1">
                  <a:lumMod val="90000"/>
                  <a:lumOff val="10000"/>
                </a:schemeClr>
              </a:solidFill>
              <a:latin typeface="Work Sans" pitchFamily="2" charset="77"/>
              <a:cs typeface="Calibri" panose="020F0502020204030204" pitchFamily="34" charset="0"/>
            </a:endParaRPr>
          </a:p>
          <a:p>
            <a:pPr marL="457200" indent="-457200">
              <a:buFont typeface="Arial" panose="020B0604020202020204" pitchFamily="34" charset="0"/>
              <a:buChar char="•"/>
            </a:pPr>
            <a:r>
              <a:rPr lang="en-US" sz="2000" dirty="0">
                <a:solidFill>
                  <a:schemeClr val="tx1">
                    <a:lumMod val="90000"/>
                    <a:lumOff val="10000"/>
                  </a:schemeClr>
                </a:solidFill>
                <a:latin typeface="Work Sans" pitchFamily="2" charset="77"/>
                <a:cs typeface="Calibri" panose="020F0502020204030204" pitchFamily="34" charset="0"/>
              </a:rPr>
              <a:t>Extended the ERC through December 31, 2021</a:t>
            </a:r>
            <a:br>
              <a:rPr lang="en-US" sz="2000" dirty="0">
                <a:solidFill>
                  <a:schemeClr val="tx1">
                    <a:lumMod val="90000"/>
                    <a:lumOff val="10000"/>
                  </a:schemeClr>
                </a:solidFill>
                <a:latin typeface="Work Sans" pitchFamily="2" charset="77"/>
                <a:cs typeface="Calibri" panose="020F0502020204030204" pitchFamily="34" charset="0"/>
              </a:rPr>
            </a:br>
            <a:endParaRPr lang="en-US" sz="2000" dirty="0">
              <a:solidFill>
                <a:schemeClr val="tx1">
                  <a:lumMod val="90000"/>
                  <a:lumOff val="10000"/>
                </a:schemeClr>
              </a:solidFill>
              <a:latin typeface="Work Sans" pitchFamily="2" charset="77"/>
              <a:cs typeface="Calibri" panose="020F0502020204030204" pitchFamily="34" charset="0"/>
            </a:endParaRPr>
          </a:p>
          <a:p>
            <a:pPr marL="457200" indent="-457200">
              <a:buFont typeface="Arial" panose="020B0604020202020204" pitchFamily="34" charset="0"/>
              <a:buChar char="•"/>
            </a:pPr>
            <a:r>
              <a:rPr lang="en-US" sz="2000" dirty="0">
                <a:solidFill>
                  <a:schemeClr val="tx1">
                    <a:lumMod val="90000"/>
                    <a:lumOff val="10000"/>
                  </a:schemeClr>
                </a:solidFill>
                <a:latin typeface="Work Sans" pitchFamily="2" charset="77"/>
                <a:cs typeface="Calibri" panose="020F0502020204030204" pitchFamily="34" charset="0"/>
              </a:rPr>
              <a:t>Extended the statute of limitations for IRS assessment from 3 to 5 years</a:t>
            </a:r>
          </a:p>
        </p:txBody>
      </p:sp>
    </p:spTree>
    <p:extLst>
      <p:ext uri="{BB962C8B-B14F-4D97-AF65-F5344CB8AC3E}">
        <p14:creationId xmlns:p14="http://schemas.microsoft.com/office/powerpoint/2010/main" val="3957850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Employee Retention Credit (ERC)</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928028"/>
            <a:ext cx="9594284" cy="4093428"/>
          </a:xfrm>
          <a:prstGeom prst="rect">
            <a:avLst/>
          </a:prstGeom>
          <a:noFill/>
        </p:spPr>
        <p:txBody>
          <a:bodyPr wrap="square" rtlCol="0">
            <a:spAutoFit/>
          </a:bodyPr>
          <a:lstStyle/>
          <a:p>
            <a:r>
              <a:rPr lang="en-US" sz="2000" dirty="0">
                <a:solidFill>
                  <a:schemeClr val="tx1">
                    <a:lumMod val="90000"/>
                    <a:lumOff val="10000"/>
                  </a:schemeClr>
                </a:solidFill>
                <a:latin typeface="Work Sans" pitchFamily="2" charset="77"/>
                <a:cs typeface="Calibri" panose="020F0502020204030204" pitchFamily="34" charset="0"/>
              </a:rPr>
              <a:t>What is a Recovery Startup Business?</a:t>
            </a:r>
            <a:br>
              <a:rPr lang="en-US" sz="2000" dirty="0">
                <a:solidFill>
                  <a:schemeClr val="tx1">
                    <a:lumMod val="90000"/>
                    <a:lumOff val="10000"/>
                  </a:schemeClr>
                </a:solidFill>
                <a:latin typeface="Work Sans" pitchFamily="2" charset="77"/>
                <a:cs typeface="Calibri" panose="020F0502020204030204" pitchFamily="34" charset="0"/>
              </a:rPr>
            </a:br>
            <a:endParaRPr lang="en-US" sz="2000" dirty="0">
              <a:solidFill>
                <a:schemeClr val="tx1">
                  <a:lumMod val="90000"/>
                  <a:lumOff val="10000"/>
                </a:schemeClr>
              </a:solidFill>
              <a:latin typeface="Work Sans" pitchFamily="2" charset="77"/>
              <a:cs typeface="Calibri" panose="020F0502020204030204" pitchFamily="34" charset="0"/>
            </a:endParaRPr>
          </a:p>
          <a:p>
            <a:pPr marL="457200" indent="-457200">
              <a:buFont typeface="Arial" panose="020B0604020202020204" pitchFamily="34" charset="0"/>
              <a:buChar char="•"/>
            </a:pPr>
            <a:r>
              <a:rPr lang="en-US" sz="2000" dirty="0">
                <a:solidFill>
                  <a:schemeClr val="tx1">
                    <a:lumMod val="90000"/>
                    <a:lumOff val="10000"/>
                  </a:schemeClr>
                </a:solidFill>
                <a:latin typeface="Work Sans" pitchFamily="2" charset="77"/>
                <a:cs typeface="Calibri" panose="020F0502020204030204" pitchFamily="34" charset="0"/>
              </a:rPr>
              <a:t>Operation of trade or business began after February 15, 2020 (could have been legally organized beforehand)</a:t>
            </a:r>
            <a:br>
              <a:rPr lang="en-US" sz="2000" dirty="0">
                <a:solidFill>
                  <a:schemeClr val="tx1">
                    <a:lumMod val="90000"/>
                    <a:lumOff val="10000"/>
                  </a:schemeClr>
                </a:solidFill>
                <a:latin typeface="Work Sans" pitchFamily="2" charset="77"/>
                <a:cs typeface="Calibri" panose="020F0502020204030204" pitchFamily="34" charset="0"/>
              </a:rPr>
            </a:br>
            <a:endParaRPr lang="en-US" sz="2000" dirty="0">
              <a:solidFill>
                <a:schemeClr val="tx1">
                  <a:lumMod val="90000"/>
                  <a:lumOff val="10000"/>
                </a:schemeClr>
              </a:solidFill>
              <a:latin typeface="Work Sans" pitchFamily="2" charset="77"/>
              <a:cs typeface="Calibri" panose="020F0502020204030204" pitchFamily="34" charset="0"/>
            </a:endParaRPr>
          </a:p>
          <a:p>
            <a:pPr marL="457200" indent="-457200">
              <a:buFont typeface="Arial" panose="020B0604020202020204" pitchFamily="34" charset="0"/>
              <a:buChar char="•"/>
            </a:pPr>
            <a:r>
              <a:rPr lang="en-US" sz="2000" dirty="0">
                <a:solidFill>
                  <a:schemeClr val="tx1">
                    <a:lumMod val="90000"/>
                    <a:lumOff val="10000"/>
                  </a:schemeClr>
                </a:solidFill>
                <a:latin typeface="Work Sans" pitchFamily="2" charset="77"/>
                <a:cs typeface="Calibri" panose="020F0502020204030204" pitchFamily="34" charset="0"/>
              </a:rPr>
              <a:t>Average annual gross receipts of less than $1,000,000 for the three taxable years ending prior to the quarter claiming the credit</a:t>
            </a:r>
            <a:br>
              <a:rPr lang="en-US" sz="2000" dirty="0">
                <a:solidFill>
                  <a:schemeClr val="tx1">
                    <a:lumMod val="90000"/>
                    <a:lumOff val="10000"/>
                  </a:schemeClr>
                </a:solidFill>
                <a:latin typeface="Work Sans" pitchFamily="2" charset="77"/>
                <a:cs typeface="Calibri" panose="020F0502020204030204" pitchFamily="34" charset="0"/>
              </a:rPr>
            </a:br>
            <a:endParaRPr lang="en-US" sz="2000" dirty="0">
              <a:solidFill>
                <a:schemeClr val="tx1">
                  <a:lumMod val="90000"/>
                  <a:lumOff val="10000"/>
                </a:schemeClr>
              </a:solidFill>
              <a:latin typeface="Work Sans" pitchFamily="2" charset="77"/>
              <a:cs typeface="Calibri" panose="020F0502020204030204" pitchFamily="34" charset="0"/>
            </a:endParaRPr>
          </a:p>
          <a:p>
            <a:pPr marL="457200" indent="-457200">
              <a:buFont typeface="Arial" panose="020B0604020202020204" pitchFamily="34" charset="0"/>
              <a:buChar char="•"/>
            </a:pPr>
            <a:r>
              <a:rPr lang="en-US" sz="2000" dirty="0">
                <a:solidFill>
                  <a:schemeClr val="tx1">
                    <a:lumMod val="90000"/>
                    <a:lumOff val="10000"/>
                  </a:schemeClr>
                </a:solidFill>
                <a:latin typeface="Work Sans" pitchFamily="2" charset="77"/>
                <a:cs typeface="Calibri" panose="020F0502020204030204" pitchFamily="34" charset="0"/>
              </a:rPr>
              <a:t>Does not otherwise qualify (partial shutdown or gross receipts tests)</a:t>
            </a:r>
            <a:br>
              <a:rPr lang="en-US" sz="2000" dirty="0">
                <a:solidFill>
                  <a:schemeClr val="tx1">
                    <a:lumMod val="90000"/>
                    <a:lumOff val="10000"/>
                  </a:schemeClr>
                </a:solidFill>
                <a:latin typeface="Work Sans" pitchFamily="2" charset="77"/>
                <a:cs typeface="Calibri" panose="020F0502020204030204" pitchFamily="34" charset="0"/>
              </a:rPr>
            </a:br>
            <a:endParaRPr lang="en-US" sz="2000" dirty="0">
              <a:solidFill>
                <a:schemeClr val="tx1">
                  <a:lumMod val="90000"/>
                  <a:lumOff val="10000"/>
                </a:schemeClr>
              </a:solidFill>
              <a:latin typeface="Work Sans" pitchFamily="2" charset="77"/>
              <a:cs typeface="Calibri" panose="020F0502020204030204" pitchFamily="34" charset="0"/>
            </a:endParaRPr>
          </a:p>
          <a:p>
            <a:pPr marL="457200" indent="-457200">
              <a:buFont typeface="Arial" panose="020B0604020202020204" pitchFamily="34" charset="0"/>
              <a:buChar char="•"/>
            </a:pPr>
            <a:r>
              <a:rPr lang="en-US" sz="2000" dirty="0">
                <a:solidFill>
                  <a:schemeClr val="tx1">
                    <a:lumMod val="90000"/>
                    <a:lumOff val="10000"/>
                  </a:schemeClr>
                </a:solidFill>
                <a:latin typeface="Work Sans" pitchFamily="2" charset="77"/>
                <a:cs typeface="Calibri" panose="020F0502020204030204" pitchFamily="34" charset="0"/>
              </a:rPr>
              <a:t>Can claim ERC for Q3 and Q4 of 2021</a:t>
            </a:r>
            <a:br>
              <a:rPr lang="en-US" sz="2000" dirty="0">
                <a:solidFill>
                  <a:schemeClr val="tx1">
                    <a:lumMod val="90000"/>
                    <a:lumOff val="10000"/>
                  </a:schemeClr>
                </a:solidFill>
                <a:latin typeface="Work Sans" pitchFamily="2" charset="77"/>
                <a:cs typeface="Calibri" panose="020F0502020204030204" pitchFamily="34" charset="0"/>
              </a:rPr>
            </a:br>
            <a:endParaRPr lang="en-US" sz="2000" dirty="0">
              <a:solidFill>
                <a:schemeClr val="tx1">
                  <a:lumMod val="90000"/>
                  <a:lumOff val="10000"/>
                </a:schemeClr>
              </a:solidFill>
              <a:latin typeface="Work Sans" pitchFamily="2" charset="77"/>
              <a:cs typeface="Calibri" panose="020F0502020204030204" pitchFamily="34" charset="0"/>
            </a:endParaRPr>
          </a:p>
          <a:p>
            <a:pPr marL="457200" indent="-457200">
              <a:buFont typeface="Arial" panose="020B0604020202020204" pitchFamily="34" charset="0"/>
              <a:buChar char="•"/>
            </a:pPr>
            <a:r>
              <a:rPr lang="en-US" sz="2000" dirty="0">
                <a:solidFill>
                  <a:schemeClr val="tx1">
                    <a:lumMod val="90000"/>
                    <a:lumOff val="10000"/>
                  </a:schemeClr>
                </a:solidFill>
                <a:latin typeface="Work Sans" pitchFamily="2" charset="77"/>
                <a:cs typeface="Calibri" panose="020F0502020204030204" pitchFamily="34" charset="0"/>
              </a:rPr>
              <a:t>Maximum credit for each quarter is $50,000</a:t>
            </a:r>
          </a:p>
        </p:txBody>
      </p:sp>
    </p:spTree>
    <p:extLst>
      <p:ext uri="{BB962C8B-B14F-4D97-AF65-F5344CB8AC3E}">
        <p14:creationId xmlns:p14="http://schemas.microsoft.com/office/powerpoint/2010/main" val="3397229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59EFB-1F2E-A841-BD38-A520753FC970}"/>
              </a:ext>
            </a:extLst>
          </p:cNvPr>
          <p:cNvCxnSpPr>
            <a:cxnSpLocks/>
          </p:cNvCxnSpPr>
          <p:nvPr/>
        </p:nvCxnSpPr>
        <p:spPr>
          <a:xfrm>
            <a:off x="829642" y="1602685"/>
            <a:ext cx="21107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7A0671-C7EB-4480-8E53-1861F1799298}"/>
              </a:ext>
            </a:extLst>
          </p:cNvPr>
          <p:cNvSpPr txBox="1"/>
          <p:nvPr/>
        </p:nvSpPr>
        <p:spPr>
          <a:xfrm>
            <a:off x="829642" y="486561"/>
            <a:ext cx="8733808" cy="830997"/>
          </a:xfrm>
          <a:prstGeom prst="rect">
            <a:avLst/>
          </a:prstGeom>
          <a:noFill/>
        </p:spPr>
        <p:txBody>
          <a:bodyPr wrap="square" rtlCol="0">
            <a:spAutoFit/>
          </a:bodyPr>
          <a:lstStyle/>
          <a:p>
            <a:r>
              <a:rPr lang="en-US" sz="4800" b="1" dirty="0">
                <a:solidFill>
                  <a:srgbClr val="B52627"/>
                </a:solidFill>
                <a:latin typeface="Serenity" panose="02000606030000020004" pitchFamily="2" charset="77"/>
              </a:rPr>
              <a:t>Employee Retention Credit (ERC)</a:t>
            </a:r>
            <a:endParaRPr lang="en-US" sz="4800" b="1" dirty="0">
              <a:latin typeface="Serenity" panose="02000606030000020004" pitchFamily="2" charset="77"/>
            </a:endParaRPr>
          </a:p>
        </p:txBody>
      </p:sp>
      <p:sp>
        <p:nvSpPr>
          <p:cNvPr id="6" name="TextBox 5">
            <a:extLst>
              <a:ext uri="{FF2B5EF4-FFF2-40B4-BE49-F238E27FC236}">
                <a16:creationId xmlns:a16="http://schemas.microsoft.com/office/drawing/2014/main" id="{B8015369-A77D-4AF7-9D3E-6E792592AD32}"/>
              </a:ext>
            </a:extLst>
          </p:cNvPr>
          <p:cNvSpPr txBox="1"/>
          <p:nvPr/>
        </p:nvSpPr>
        <p:spPr>
          <a:xfrm>
            <a:off x="707397" y="1928028"/>
            <a:ext cx="9594284" cy="4493538"/>
          </a:xfrm>
          <a:prstGeom prst="rect">
            <a:avLst/>
          </a:prstGeom>
          <a:noFill/>
        </p:spPr>
        <p:txBody>
          <a:bodyPr wrap="square" rtlCol="0">
            <a:spAutoFit/>
          </a:bodyPr>
          <a:lstStyle/>
          <a:p>
            <a:r>
              <a:rPr lang="en-US" sz="2000" dirty="0">
                <a:solidFill>
                  <a:schemeClr val="tx1">
                    <a:lumMod val="90000"/>
                    <a:lumOff val="10000"/>
                  </a:schemeClr>
                </a:solidFill>
                <a:latin typeface="Work Sans" pitchFamily="2" charset="77"/>
                <a:cs typeface="Calibri" panose="020F0502020204030204" pitchFamily="34" charset="0"/>
              </a:rPr>
              <a:t>What is a Severely Financially Distressed Employer (SFDE)?</a:t>
            </a:r>
          </a:p>
          <a:p>
            <a:pPr marL="457200" indent="-457200">
              <a:buFont typeface="Arial" panose="020B0604020202020204" pitchFamily="34" charset="0"/>
              <a:buChar char="•"/>
            </a:pPr>
            <a:endParaRPr lang="en-US" sz="2000" dirty="0">
              <a:solidFill>
                <a:schemeClr val="tx1">
                  <a:lumMod val="90000"/>
                  <a:lumOff val="10000"/>
                </a:schemeClr>
              </a:solidFill>
              <a:latin typeface="Work Sans" pitchFamily="2" charset="77"/>
              <a:cs typeface="Calibri" panose="020F0502020204030204" pitchFamily="34" charset="0"/>
            </a:endParaRPr>
          </a:p>
          <a:p>
            <a:pPr marL="914400" lvl="1" indent="-457200">
              <a:buFont typeface="Arial" panose="020B0604020202020204" pitchFamily="34" charset="0"/>
              <a:buChar char="•"/>
            </a:pPr>
            <a:r>
              <a:rPr lang="en-US" sz="2000" dirty="0">
                <a:solidFill>
                  <a:schemeClr val="tx1">
                    <a:lumMod val="90000"/>
                    <a:lumOff val="10000"/>
                  </a:schemeClr>
                </a:solidFill>
                <a:latin typeface="Work Sans" pitchFamily="2" charset="77"/>
                <a:cs typeface="Calibri" panose="020F0502020204030204" pitchFamily="34" charset="0"/>
              </a:rPr>
              <a:t>A business with a decline in 2021 Q3 or Q4 gross receipts of more than 90% compared to the same calendar quarter of 2019 even if the business is a large employer (more than 500 FTE’s)</a:t>
            </a:r>
            <a:br>
              <a:rPr lang="en-US" sz="2000" dirty="0">
                <a:solidFill>
                  <a:schemeClr val="tx1">
                    <a:lumMod val="90000"/>
                    <a:lumOff val="10000"/>
                  </a:schemeClr>
                </a:solidFill>
                <a:latin typeface="Work Sans" pitchFamily="2" charset="77"/>
                <a:cs typeface="Calibri" panose="020F0502020204030204" pitchFamily="34" charset="0"/>
              </a:rPr>
            </a:br>
            <a:endParaRPr lang="en-US" sz="2000" dirty="0">
              <a:solidFill>
                <a:schemeClr val="tx1">
                  <a:lumMod val="90000"/>
                  <a:lumOff val="10000"/>
                </a:schemeClr>
              </a:solidFill>
              <a:latin typeface="Work Sans" pitchFamily="2" charset="77"/>
              <a:cs typeface="Calibri" panose="020F0502020204030204" pitchFamily="34" charset="0"/>
            </a:endParaRPr>
          </a:p>
          <a:p>
            <a:pPr marL="914400" lvl="1" indent="-457200">
              <a:buFont typeface="Arial" panose="020B0604020202020204" pitchFamily="34" charset="0"/>
              <a:buChar char="•"/>
            </a:pPr>
            <a:r>
              <a:rPr lang="en-US" sz="2000" dirty="0">
                <a:solidFill>
                  <a:schemeClr val="tx1">
                    <a:lumMod val="90000"/>
                    <a:lumOff val="10000"/>
                  </a:schemeClr>
                </a:solidFill>
                <a:latin typeface="Work Sans" pitchFamily="2" charset="77"/>
                <a:cs typeface="Calibri" panose="020F0502020204030204" pitchFamily="34" charset="0"/>
              </a:rPr>
              <a:t>An SFDE may treat all wages up to the $10,000 limitation as qualified ERC wages</a:t>
            </a:r>
            <a:br>
              <a:rPr lang="en-US" sz="2000" dirty="0">
                <a:solidFill>
                  <a:schemeClr val="tx1">
                    <a:lumMod val="90000"/>
                    <a:lumOff val="10000"/>
                  </a:schemeClr>
                </a:solidFill>
                <a:latin typeface="Work Sans" pitchFamily="2" charset="77"/>
                <a:cs typeface="Calibri" panose="020F0502020204030204" pitchFamily="34" charset="0"/>
              </a:rPr>
            </a:br>
            <a:endParaRPr lang="en-US" sz="2000" dirty="0">
              <a:solidFill>
                <a:schemeClr val="tx1">
                  <a:lumMod val="90000"/>
                  <a:lumOff val="10000"/>
                </a:schemeClr>
              </a:solidFill>
              <a:latin typeface="Work Sans" pitchFamily="2" charset="77"/>
              <a:cs typeface="Calibri" panose="020F0502020204030204" pitchFamily="34" charset="0"/>
            </a:endParaRPr>
          </a:p>
          <a:p>
            <a:pPr marL="914400" lvl="1" indent="-457200">
              <a:buFont typeface="Arial" panose="020B0604020202020204" pitchFamily="34" charset="0"/>
              <a:buChar char="•"/>
            </a:pPr>
            <a:r>
              <a:rPr lang="en-US" sz="2000" dirty="0">
                <a:solidFill>
                  <a:schemeClr val="tx1">
                    <a:lumMod val="90000"/>
                    <a:lumOff val="10000"/>
                  </a:schemeClr>
                </a:solidFill>
                <a:latin typeface="Work Sans" pitchFamily="2" charset="77"/>
                <a:cs typeface="Calibri" panose="020F0502020204030204" pitchFamily="34" charset="0"/>
              </a:rPr>
              <a:t>Whether employees are performing services is not relevant</a:t>
            </a:r>
            <a:br>
              <a:rPr lang="en-US" sz="2000" dirty="0">
                <a:solidFill>
                  <a:schemeClr val="tx1">
                    <a:lumMod val="90000"/>
                    <a:lumOff val="10000"/>
                  </a:schemeClr>
                </a:solidFill>
                <a:latin typeface="Work Sans" pitchFamily="2" charset="77"/>
                <a:cs typeface="Calibri" panose="020F0502020204030204" pitchFamily="34" charset="0"/>
              </a:rPr>
            </a:br>
            <a:endParaRPr lang="en-US" sz="2000" dirty="0">
              <a:solidFill>
                <a:schemeClr val="tx1">
                  <a:lumMod val="90000"/>
                  <a:lumOff val="10000"/>
                </a:schemeClr>
              </a:solidFill>
              <a:latin typeface="Work Sans" pitchFamily="2" charset="77"/>
              <a:cs typeface="Calibri" panose="020F0502020204030204" pitchFamily="34" charset="0"/>
            </a:endParaRPr>
          </a:p>
          <a:p>
            <a:pPr marL="914400" lvl="1" indent="-457200">
              <a:buFont typeface="Arial" panose="020B0604020202020204" pitchFamily="34" charset="0"/>
              <a:buChar char="•"/>
            </a:pPr>
            <a:r>
              <a:rPr lang="en-US" sz="2000" dirty="0">
                <a:solidFill>
                  <a:schemeClr val="tx1">
                    <a:lumMod val="90000"/>
                    <a:lumOff val="10000"/>
                  </a:schemeClr>
                </a:solidFill>
                <a:latin typeface="Work Sans" pitchFamily="2" charset="77"/>
                <a:cs typeface="Calibri" panose="020F0502020204030204" pitchFamily="34" charset="0"/>
              </a:rPr>
              <a:t>Effective for wages paid between July 1, 2021 and December 31, 2021</a:t>
            </a:r>
            <a:br>
              <a:rPr lang="en-US" sz="2600" dirty="0">
                <a:solidFill>
                  <a:schemeClr val="tx1">
                    <a:lumMod val="90000"/>
                    <a:lumOff val="10000"/>
                  </a:schemeClr>
                </a:solidFill>
                <a:latin typeface="Work Sans" pitchFamily="2" charset="77"/>
                <a:cs typeface="Calibri" panose="020F0502020204030204" pitchFamily="34" charset="0"/>
              </a:rPr>
            </a:br>
            <a:endParaRPr lang="en-US" sz="2600" dirty="0">
              <a:solidFill>
                <a:schemeClr val="tx1">
                  <a:lumMod val="90000"/>
                  <a:lumOff val="10000"/>
                </a:schemeClr>
              </a:solidFill>
              <a:latin typeface="Work Sans" pitchFamily="2" charset="77"/>
              <a:cs typeface="Calibri" panose="020F0502020204030204" pitchFamily="34" charset="0"/>
            </a:endParaRPr>
          </a:p>
        </p:txBody>
      </p:sp>
    </p:spTree>
    <p:extLst>
      <p:ext uri="{BB962C8B-B14F-4D97-AF65-F5344CB8AC3E}">
        <p14:creationId xmlns:p14="http://schemas.microsoft.com/office/powerpoint/2010/main" val="2108872108"/>
      </p:ext>
    </p:extLst>
  </p:cSld>
  <p:clrMapOvr>
    <a:masterClrMapping/>
  </p:clrMapOvr>
</p:sld>
</file>

<file path=ppt/theme/theme1.xml><?xml version="1.0" encoding="utf-8"?>
<a:theme xmlns:a="http://schemas.openxmlformats.org/drawingml/2006/main" name="Office Theme">
  <a:themeElements>
    <a:clrScheme name="BeachFleischman Colors 1">
      <a:dk1>
        <a:srgbClr val="212121"/>
      </a:dk1>
      <a:lt1>
        <a:srgbClr val="FFFFFF"/>
      </a:lt1>
      <a:dk2>
        <a:srgbClr val="930418"/>
      </a:dk2>
      <a:lt2>
        <a:srgbClr val="CE152C"/>
      </a:lt2>
      <a:accent1>
        <a:srgbClr val="59595B"/>
      </a:accent1>
      <a:accent2>
        <a:srgbClr val="00668E"/>
      </a:accent2>
      <a:accent3>
        <a:srgbClr val="75DEFF"/>
      </a:accent3>
      <a:accent4>
        <a:srgbClr val="BFEAEE"/>
      </a:accent4>
      <a:accent5>
        <a:srgbClr val="8FC6E9"/>
      </a:accent5>
      <a:accent6>
        <a:srgbClr val="E86C6B"/>
      </a:accent6>
      <a:hlink>
        <a:srgbClr val="F0C9C2"/>
      </a:hlink>
      <a:folHlink>
        <a:srgbClr val="00159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BeachFleischman Colors 1">
      <a:dk1>
        <a:srgbClr val="212121"/>
      </a:dk1>
      <a:lt1>
        <a:srgbClr val="FFFFFF"/>
      </a:lt1>
      <a:dk2>
        <a:srgbClr val="930418"/>
      </a:dk2>
      <a:lt2>
        <a:srgbClr val="CE152C"/>
      </a:lt2>
      <a:accent1>
        <a:srgbClr val="59595B"/>
      </a:accent1>
      <a:accent2>
        <a:srgbClr val="00668E"/>
      </a:accent2>
      <a:accent3>
        <a:srgbClr val="75DEFF"/>
      </a:accent3>
      <a:accent4>
        <a:srgbClr val="BFEAEE"/>
      </a:accent4>
      <a:accent5>
        <a:srgbClr val="8FC6E9"/>
      </a:accent5>
      <a:accent6>
        <a:srgbClr val="E86C6B"/>
      </a:accent6>
      <a:hlink>
        <a:srgbClr val="F0C9C2"/>
      </a:hlink>
      <a:folHlink>
        <a:srgbClr val="00159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BeachFleischman Colors 1">
      <a:dk1>
        <a:srgbClr val="212121"/>
      </a:dk1>
      <a:lt1>
        <a:srgbClr val="FFFFFF"/>
      </a:lt1>
      <a:dk2>
        <a:srgbClr val="930418"/>
      </a:dk2>
      <a:lt2>
        <a:srgbClr val="CE152C"/>
      </a:lt2>
      <a:accent1>
        <a:srgbClr val="59595B"/>
      </a:accent1>
      <a:accent2>
        <a:srgbClr val="00668E"/>
      </a:accent2>
      <a:accent3>
        <a:srgbClr val="75DEFF"/>
      </a:accent3>
      <a:accent4>
        <a:srgbClr val="BFEAEE"/>
      </a:accent4>
      <a:accent5>
        <a:srgbClr val="8FC6E9"/>
      </a:accent5>
      <a:accent6>
        <a:srgbClr val="E86C6B"/>
      </a:accent6>
      <a:hlink>
        <a:srgbClr val="F0C9C2"/>
      </a:hlink>
      <a:folHlink>
        <a:srgbClr val="00159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BeachFleischman Colors 1">
      <a:dk1>
        <a:srgbClr val="212121"/>
      </a:dk1>
      <a:lt1>
        <a:srgbClr val="FFFFFF"/>
      </a:lt1>
      <a:dk2>
        <a:srgbClr val="930418"/>
      </a:dk2>
      <a:lt2>
        <a:srgbClr val="CE152C"/>
      </a:lt2>
      <a:accent1>
        <a:srgbClr val="59595B"/>
      </a:accent1>
      <a:accent2>
        <a:srgbClr val="00668E"/>
      </a:accent2>
      <a:accent3>
        <a:srgbClr val="75DEFF"/>
      </a:accent3>
      <a:accent4>
        <a:srgbClr val="BFEAEE"/>
      </a:accent4>
      <a:accent5>
        <a:srgbClr val="8FC6E9"/>
      </a:accent5>
      <a:accent6>
        <a:srgbClr val="E86C6B"/>
      </a:accent6>
      <a:hlink>
        <a:srgbClr val="F0C9C2"/>
      </a:hlink>
      <a:folHlink>
        <a:srgbClr val="00159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BeachFleischman Colors 1">
      <a:dk1>
        <a:srgbClr val="212121"/>
      </a:dk1>
      <a:lt1>
        <a:srgbClr val="FFFFFF"/>
      </a:lt1>
      <a:dk2>
        <a:srgbClr val="930418"/>
      </a:dk2>
      <a:lt2>
        <a:srgbClr val="CE152C"/>
      </a:lt2>
      <a:accent1>
        <a:srgbClr val="59595B"/>
      </a:accent1>
      <a:accent2>
        <a:srgbClr val="00668E"/>
      </a:accent2>
      <a:accent3>
        <a:srgbClr val="75DEFF"/>
      </a:accent3>
      <a:accent4>
        <a:srgbClr val="BFEAEE"/>
      </a:accent4>
      <a:accent5>
        <a:srgbClr val="8FC6E9"/>
      </a:accent5>
      <a:accent6>
        <a:srgbClr val="E86C6B"/>
      </a:accent6>
      <a:hlink>
        <a:srgbClr val="F0C9C2"/>
      </a:hlink>
      <a:folHlink>
        <a:srgbClr val="00159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BeachFleischman Colors 1">
      <a:dk1>
        <a:srgbClr val="212121"/>
      </a:dk1>
      <a:lt1>
        <a:srgbClr val="FFFFFF"/>
      </a:lt1>
      <a:dk2>
        <a:srgbClr val="930418"/>
      </a:dk2>
      <a:lt2>
        <a:srgbClr val="CE152C"/>
      </a:lt2>
      <a:accent1>
        <a:srgbClr val="59595B"/>
      </a:accent1>
      <a:accent2>
        <a:srgbClr val="00668E"/>
      </a:accent2>
      <a:accent3>
        <a:srgbClr val="75DEFF"/>
      </a:accent3>
      <a:accent4>
        <a:srgbClr val="BFEAEE"/>
      </a:accent4>
      <a:accent5>
        <a:srgbClr val="8FC6E9"/>
      </a:accent5>
      <a:accent6>
        <a:srgbClr val="E86C6B"/>
      </a:accent6>
      <a:hlink>
        <a:srgbClr val="F0C9C2"/>
      </a:hlink>
      <a:folHlink>
        <a:srgbClr val="00159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ustom Design">
  <a:themeElements>
    <a:clrScheme name="BeachFleischman Colors 1">
      <a:dk1>
        <a:srgbClr val="212121"/>
      </a:dk1>
      <a:lt1>
        <a:srgbClr val="FFFFFF"/>
      </a:lt1>
      <a:dk2>
        <a:srgbClr val="930418"/>
      </a:dk2>
      <a:lt2>
        <a:srgbClr val="CE152C"/>
      </a:lt2>
      <a:accent1>
        <a:srgbClr val="59595B"/>
      </a:accent1>
      <a:accent2>
        <a:srgbClr val="00668E"/>
      </a:accent2>
      <a:accent3>
        <a:srgbClr val="75DEFF"/>
      </a:accent3>
      <a:accent4>
        <a:srgbClr val="BFEAEE"/>
      </a:accent4>
      <a:accent5>
        <a:srgbClr val="8FC6E9"/>
      </a:accent5>
      <a:accent6>
        <a:srgbClr val="E86C6B"/>
      </a:accent6>
      <a:hlink>
        <a:srgbClr val="F0C9C2"/>
      </a:hlink>
      <a:folHlink>
        <a:srgbClr val="00159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A851A3CCC84242847C1FC77D6B0C3E" ma:contentTypeVersion="12" ma:contentTypeDescription="Create a new document." ma:contentTypeScope="" ma:versionID="2afa000d9ca03fa7f400b6b2702ca277">
  <xsd:schema xmlns:xsd="http://www.w3.org/2001/XMLSchema" xmlns:xs="http://www.w3.org/2001/XMLSchema" xmlns:p="http://schemas.microsoft.com/office/2006/metadata/properties" xmlns:ns3="557990d4-3500-4242-8b64-1c7dc8ed280c" xmlns:ns4="c9808fb1-2902-4451-a84d-b402989c65a5" targetNamespace="http://schemas.microsoft.com/office/2006/metadata/properties" ma:root="true" ma:fieldsID="f30277e7057459a8262b3e8795f27fe2" ns3:_="" ns4:_="">
    <xsd:import namespace="557990d4-3500-4242-8b64-1c7dc8ed280c"/>
    <xsd:import namespace="c9808fb1-2902-4451-a84d-b402989c65a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7990d4-3500-4242-8b64-1c7dc8ed280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808fb1-2902-4451-a84d-b402989c65a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61D7370-3CDE-488C-8D7D-737CE66539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7990d4-3500-4242-8b64-1c7dc8ed280c"/>
    <ds:schemaRef ds:uri="c9808fb1-2902-4451-a84d-b402989c65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EFFA0F-5210-4151-9EF1-7BE255AFD6EB}">
  <ds:schemaRefs>
    <ds:schemaRef ds:uri="http://schemas.microsoft.com/sharepoint/v3/contenttype/forms"/>
  </ds:schemaRefs>
</ds:datastoreItem>
</file>

<file path=customXml/itemProps3.xml><?xml version="1.0" encoding="utf-8"?>
<ds:datastoreItem xmlns:ds="http://schemas.openxmlformats.org/officeDocument/2006/customXml" ds:itemID="{24C6E0D1-3426-40EA-A039-7976331B61B1}">
  <ds:schemaRefs>
    <ds:schemaRef ds:uri="http://schemas.microsoft.com/office/2006/documentManagement/types"/>
    <ds:schemaRef ds:uri="http://schemas.microsoft.com/office/2006/metadata/properties"/>
    <ds:schemaRef ds:uri="http://schemas.openxmlformats.org/package/2006/metadata/core-properties"/>
    <ds:schemaRef ds:uri="http://purl.org/dc/terms/"/>
    <ds:schemaRef ds:uri="557990d4-3500-4242-8b64-1c7dc8ed280c"/>
    <ds:schemaRef ds:uri="http://purl.org/dc/dcmitype/"/>
    <ds:schemaRef ds:uri="c9808fb1-2902-4451-a84d-b402989c65a5"/>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5925</TotalTime>
  <Words>3585</Words>
  <Application>Microsoft Office PowerPoint</Application>
  <PresentationFormat>Widescreen</PresentationFormat>
  <Paragraphs>317</Paragraphs>
  <Slides>65</Slides>
  <Notes>0</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65</vt:i4>
      </vt:variant>
    </vt:vector>
  </HeadingPairs>
  <TitlesOfParts>
    <vt:vector size="76" baseType="lpstr">
      <vt:lpstr>Arial</vt:lpstr>
      <vt:lpstr>Calibri</vt:lpstr>
      <vt:lpstr>Serenity</vt:lpstr>
      <vt:lpstr>Work Sans</vt:lpstr>
      <vt:lpstr>Office Theme</vt:lpstr>
      <vt:lpstr>Custom Design</vt:lpstr>
      <vt:lpstr>1_Custom Design</vt:lpstr>
      <vt:lpstr>2_Custom Design</vt:lpstr>
      <vt:lpstr>3_Custom Design</vt:lpstr>
      <vt:lpstr>4_Custom Design</vt:lpstr>
      <vt:lpstr>5_Custom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Caryn Metcalf</dc:creator>
  <cp:lastModifiedBy>Premium Solutions</cp:lastModifiedBy>
  <cp:revision>392</cp:revision>
  <cp:lastPrinted>2022-01-31T15:52:13Z</cp:lastPrinted>
  <dcterms:created xsi:type="dcterms:W3CDTF">2018-11-02T22:47:13Z</dcterms:created>
  <dcterms:modified xsi:type="dcterms:W3CDTF">2022-01-31T15:53:27Z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0x0101000DA851A3CCC84242847C1FC77D6B0C3E</vt:lpwstr>
  </property>
</Properties>
</file>