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7"/>
  </p:notesMasterIdLst>
  <p:handoutMasterIdLst>
    <p:handoutMasterId r:id="rId8"/>
  </p:handoutMasterIdLst>
  <p:sldIdLst>
    <p:sldId id="575" r:id="rId2"/>
    <p:sldId id="565" r:id="rId3"/>
    <p:sldId id="574" r:id="rId4"/>
    <p:sldId id="567" r:id="rId5"/>
    <p:sldId id="573" r:id="rId6"/>
  </p:sldIdLst>
  <p:sldSz cx="9144000" cy="6858000" type="screen4x3"/>
  <p:notesSz cx="7026275" cy="9312275"/>
  <p:custDataLst>
    <p:tags r:id="rId9"/>
  </p:custData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yer"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5" autoAdjust="0"/>
    <p:restoredTop sz="66667" autoAdjust="0"/>
  </p:normalViewPr>
  <p:slideViewPr>
    <p:cSldViewPr snapToGrid="0" snapToObjects="1">
      <p:cViewPr varScale="1">
        <p:scale>
          <a:sx n="95" d="100"/>
          <a:sy n="95" d="100"/>
        </p:scale>
        <p:origin x="1144" y="19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16182"/>
    </p:cViewPr>
  </p:sorterViewPr>
  <p:notesViewPr>
    <p:cSldViewPr snapToGrid="0" snapToObjects="1">
      <p:cViewPr varScale="1">
        <p:scale>
          <a:sx n="79" d="100"/>
          <a:sy n="79" d="100"/>
        </p:scale>
        <p:origin x="11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EE7CB7D5-7602-4E54-BB3A-46C40DE5BC4F}" type="datetimeFigureOut">
              <a:rPr lang="en-US" smtClean="0"/>
              <a:t>8/26/22</a:t>
            </a:fld>
            <a:endParaRPr lang="en-US"/>
          </a:p>
        </p:txBody>
      </p:sp>
      <p:sp>
        <p:nvSpPr>
          <p:cNvPr id="4" name="Footer Placeholder 3"/>
          <p:cNvSpPr>
            <a:spLocks noGrp="1"/>
          </p:cNvSpPr>
          <p:nvPr>
            <p:ph type="ftr" sz="quarter" idx="2"/>
          </p:nvPr>
        </p:nvSpPr>
        <p:spPr>
          <a:xfrm>
            <a:off x="0" y="8845047"/>
            <a:ext cx="3044719" cy="467230"/>
          </a:xfrm>
          <a:prstGeom prst="rect">
            <a:avLst/>
          </a:prstGeom>
        </p:spPr>
        <p:txBody>
          <a:bodyPr vert="horz" lIns="93357" tIns="46678" rIns="93357" bIns="46678"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7"/>
            <a:ext cx="3044719" cy="467230"/>
          </a:xfrm>
          <a:prstGeom prst="rect">
            <a:avLst/>
          </a:prstGeom>
        </p:spPr>
        <p:txBody>
          <a:bodyPr vert="horz" lIns="93357" tIns="46678" rIns="93357" bIns="46678" rtlCol="0" anchor="b"/>
          <a:lstStyle>
            <a:lvl1pPr algn="r">
              <a:defRPr sz="1200"/>
            </a:lvl1pPr>
          </a:lstStyle>
          <a:p>
            <a:fld id="{9631B6FE-652E-4C12-8B92-A9A9D9C38A75}" type="slidenum">
              <a:rPr lang="en-US" smtClean="0"/>
              <a:t>‹#›</a:t>
            </a:fld>
            <a:endParaRPr lang="en-US"/>
          </a:p>
        </p:txBody>
      </p:sp>
    </p:spTree>
    <p:custDataLst>
      <p:tags r:id="rId2"/>
    </p:custDataLst>
    <p:extLst>
      <p:ext uri="{BB962C8B-B14F-4D97-AF65-F5344CB8AC3E}">
        <p14:creationId xmlns:p14="http://schemas.microsoft.com/office/powerpoint/2010/main" val="641991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3979931" y="8845045"/>
            <a:ext cx="3044719" cy="465614"/>
          </a:xfrm>
          <a:prstGeom prst="rect">
            <a:avLst/>
          </a:prstGeom>
        </p:spPr>
        <p:txBody>
          <a:bodyPr vert="horz" lIns="93357" tIns="46678" rIns="93357" bIns="46678" rtlCol="0" anchor="b"/>
          <a:lstStyle>
            <a:lvl1pPr algn="r">
              <a:defRPr sz="1200"/>
            </a:lvl1pPr>
          </a:lstStyle>
          <a:p>
            <a:fld id="{7938E576-A093-479C-AE72-7822A2B64203}" type="slidenum">
              <a:rPr lang="en-US" smtClean="0"/>
              <a:t>‹#›</a:t>
            </a:fld>
            <a:endParaRPr lang="en-US" dirty="0"/>
          </a:p>
        </p:txBody>
      </p:sp>
      <p:sp>
        <p:nvSpPr>
          <p:cNvPr id="10" name="Notes Placeholder 9"/>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Image Placeholder 11"/>
          <p:cNvSpPr>
            <a:spLocks noGrp="1" noRot="1" noChangeAspect="1"/>
          </p:cNvSpPr>
          <p:nvPr>
            <p:ph type="sldImg" idx="2"/>
          </p:nvPr>
        </p:nvSpPr>
        <p:spPr>
          <a:xfrm>
            <a:off x="1417638" y="1163638"/>
            <a:ext cx="4191000" cy="3143250"/>
          </a:xfrm>
          <a:prstGeom prst="rect">
            <a:avLst/>
          </a:prstGeom>
          <a:noFill/>
          <a:ln w="12700">
            <a:solidFill>
              <a:prstClr val="black"/>
            </a:solidFill>
          </a:ln>
        </p:spPr>
        <p:txBody>
          <a:bodyPr vert="horz" lIns="93360" tIns="46680" rIns="93360" bIns="46680" rtlCol="0" anchor="ctr"/>
          <a:lstStyle/>
          <a:p>
            <a:endParaRPr lang="en-US"/>
          </a:p>
        </p:txBody>
      </p:sp>
    </p:spTree>
    <p:extLst>
      <p:ext uri="{BB962C8B-B14F-4D97-AF65-F5344CB8AC3E}">
        <p14:creationId xmlns:p14="http://schemas.microsoft.com/office/powerpoint/2010/main" val="29622541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nk.cfma.org/ls/click?upn=12IYaIQrvQA7ugtceKOJTU5LovBM75yKdAAh4qxyMoETaJYFRrDK4D5foqWanPoWV7YCir2i27V71eX7Udq4rj64qQ8sw78Szxvr5igVoocXr5Y2s8tC5DCAln-2BflvapgX0f0r-2F33GgU-2Fhp9kwjEKsFYBAWvHmr6xjIp4GnuNn-2F4-2Fvh8XJAVuAiVGYYWLQoJB8U4ZWuDxsrrG7QsmrAUBlrrUKco65RBm6LL5yEmd8edpc-2B8NPQq3aool6zeSYravfstatcL3hwx8LGKfIzo-2BecyO9V1uEYkciRR6cFcBm8-3DR_z9_gic48g2Gme1eptPeVBI4mh9LYqyp-2BI6h26ZlNx-2BMGJMjyH8n-2BDXpwyk-2FS8eXHOwUKj42k4KrrEmY0MSqVqc0vMT-2B7DQUWqMv4OTEVCmb8q3jV14c79H77Ao1Nl1qDLLGAe5XObTA-2FfZduR76P5La7tXyYwKORC9b0hcfwCLr4WfyPyS8187-2FZ-2FOxrfRzX1e-2FQ5vHkRu-2BlFkkCYBVxu5ymUEoDL13DSFBq5RSTT7oGeDaiCJ9Cc7jOJUG3C-2FKbaNL-2BoIQhv1SKx2R-2FfLiYPsTuQCtJDXfuAlFkEvoSZVleVTfO5vBNFD49QZ2IZwl1joX-2B1qfueoNzB9mxt9U4T6m1rc0Q2Z1tygIP2dmRdEmKYLII1w1u2dFz0FzegxxwhN88E243SROiUMNX76WLtUQUQ9JTPrJxRy0E3-2BFCof89bts1YpsB98I52EjtV3V6w23oDSUAGLSboATx03GL8kMLg-3D-3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link.cfma.org/ls/click?upn=12IYaIQrvQA7ugtceKOJTU5LovBM75yKdAAh4qxyMoETaJYFRrDK4D5foqWanPoWOrXEJSPxEuzdv3TAcpVWRgxPpgOy77lodeSAXZgy1L0VzFKUfyDvs9cfnPnMNJPh2lgP94B-2Fd48poxlBughEye7R7PGwdyQwcx20Fw3axUQQQWw28xaxkTMwIIMngFZdnZlmJzIPmWxwlnNTaOhFmhV7U7hMsAXc4fww3dygDwZ1e4LPKxAtwBy7-2BgfFICybJ-2B-2B0w-2FJS2x9cUIBrtS4-2B6Q-3D-3DX1Kv_gic48g2Gme1eptPeVBI4mh9LYqyp-2BI6h26ZlNx-2BMGJMjyH8n-2BDXpwyk-2FS8eXHOwUKj42k4KrrEmY0MSqVqc0vMT-2B7DQUWqMv4OTEVCmb8q3jV14c79H77Ao1Nl1qDLLGAe5XObTA-2FfZduR76P5La7tXyYwKORC9b0hcfwCLr4WfyPyS8187-2FZ-2FOxrfRzX1e-2FQ5vHkRu-2BlFkkCYBVxu5ymUEoDL13DSFBq5RSTT7oGeDaiCJ9Cc7jOJUG3C-2FKbaNL-2BoIQhv1SKx2R-2FfLiYPsTuQCtJDXfuAlFkEvoSZVleVTfO5vBNFD49QZ2IZwl1joXcD8SvibChk7ZSCUfiQde5EZ2Ix7wOVhUlD1cPHdY-2B06LxsPAlXw5esGg-2FeueBsf0h9YRUVW-2BipnCqDtYkyVG6KlVQFOMGhaoFIYWKzwvcc1ZKiCVXCv6yVA-2B8YgkF03dGOMOYpXc-2BO-2FAShxKsbLi1A-3D-3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reventconstructionsuicide.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link.cfma.org/ls/click?upn=12IYaIQrvQA7ugtceKOJTfVQ55znp32uq-2FPxIbXjS6ewLvIh5WBSu-2FpbTgIMGUKGwajYsxWJkhwCpf7x6VT6FqkylZgPm5kvpwxWmAnMLcZIFYlht6SrmuMvImoG-2FHZHJCtP1mlkwfix22J-2Bp0CKGB3ymqo0RCQ5JehfRzuZTDRaRD4JS8jM-2Fdfjv9P5XfHWVEechRZwejp-2Bk7TWzBtc2jzaZQ5SjxpmbASUKXpx4S4-3DKGu-_gic48g2Gme1eptPeVBI4mh9LYqyp-2BI6h26ZlNx-2BMGJMjyH8n-2BDXpwyk-2FS8eXHOwUKj42k4KrrEmY0MSqVqc0vMT-2B7DQUWqMv4OTEVCmb8q3jV14c79H77Ao1Nl1qDLLGAe5XObTA-2FfZduR76P5La7tXyYwKORC9b0hcfwCLr4WfyPyS8187-2FZ-2FOxrfRzX1e-2FQ5vHkRu-2BlFkkCYBVxu5ymUEoDL13DSFBq5RSTT7oGeDaiCJ9Cc7jOJUG3C-2FKbaNL-2BoIQhv1SKx2R-2FfLiYPsTuQCtJDXfuAlFkEvoSZVleVTfO5vBNFD49QZ2IZwl1joXMoet-2BHcTCaYhmwy-2FJpcrdSrf-2BtpTHkME9q-2FEo6kGfRSTtyTSGuG2WYyov0ffVEGF-2Buog-2FwxE4-2B6JlG2xCQJJERFWhLlrR2mJEeEmJAdU2lt53T8v-2BixSh7tY950yLnMQ-2B5GWlDV0bXJGuAGVkMmQtg-3D-3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a:prstGeom prst="rect">
            <a:avLst/>
          </a:prstGeom>
        </p:spPr>
      </p:sp>
      <p:sp>
        <p:nvSpPr>
          <p:cNvPr id="3" name="Notes Placeholder 2"/>
          <p:cNvSpPr>
            <a:spLocks noGrp="1"/>
          </p:cNvSpPr>
          <p:nvPr>
            <p:ph type="body" idx="1"/>
          </p:nvPr>
        </p:nvSpPr>
        <p:spPr>
          <a:xfrm>
            <a:off x="702628" y="4423331"/>
            <a:ext cx="5621020" cy="4190524"/>
          </a:xfrm>
          <a:prstGeom prst="rect">
            <a:avLst/>
          </a:prstGeom>
        </p:spPr>
        <p:txBody>
          <a:bodyPr/>
          <a:lstStyle/>
          <a:p>
            <a:endParaRPr lang="en-US" dirty="0"/>
          </a:p>
          <a:p>
            <a:r>
              <a:rPr lang="en-US" sz="1200" kern="1200" baseline="0" dirty="0">
                <a:solidFill>
                  <a:schemeClr val="tx1"/>
                </a:solidFill>
                <a:effectLst/>
                <a:latin typeface="+mn-lt"/>
                <a:ea typeface="+mn-ea"/>
                <a:cs typeface="+mn-cs"/>
              </a:rPr>
              <a:t>THESE ARE JUST SOME OF THE STATS THE CALCULATOR WILL GENERATE . . . </a:t>
            </a:r>
          </a:p>
          <a:p>
            <a:endParaRPr lang="en-US" baseline="0" dirty="0"/>
          </a:p>
        </p:txBody>
      </p:sp>
      <p:sp>
        <p:nvSpPr>
          <p:cNvPr id="7" name="Slide Number Placeholder 6"/>
          <p:cNvSpPr>
            <a:spLocks noGrp="1"/>
          </p:cNvSpPr>
          <p:nvPr>
            <p:ph type="sldNum" sz="quarter" idx="13"/>
          </p:nvPr>
        </p:nvSpPr>
        <p:spPr/>
        <p:txBody>
          <a:bodyPr/>
          <a:lstStyle/>
          <a:p>
            <a:fld id="{7938E576-A093-479C-AE72-7822A2B64203}" type="slidenum">
              <a:rPr lang="en-US" smtClean="0"/>
              <a:t>1</a:t>
            </a:fld>
            <a:endParaRPr lang="en-US" dirty="0"/>
          </a:p>
        </p:txBody>
      </p:sp>
    </p:spTree>
    <p:extLst>
      <p:ext uri="{BB962C8B-B14F-4D97-AF65-F5344CB8AC3E}">
        <p14:creationId xmlns:p14="http://schemas.microsoft.com/office/powerpoint/2010/main" val="19536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a:xfrm>
            <a:off x="702628" y="4481531"/>
            <a:ext cx="5621020" cy="4364019"/>
          </a:xfrm>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(Insert personal story here if you’d like)</a:t>
            </a:r>
          </a:p>
          <a:p>
            <a:endParaRPr lang="en-US" dirty="0"/>
          </a:p>
        </p:txBody>
      </p:sp>
      <p:sp>
        <p:nvSpPr>
          <p:cNvPr id="4" name="Slide Number Placeholder 3"/>
          <p:cNvSpPr>
            <a:spLocks noGrp="1"/>
          </p:cNvSpPr>
          <p:nvPr>
            <p:ph type="sldNum" sz="quarter" idx="10"/>
          </p:nvPr>
        </p:nvSpPr>
        <p:spPr/>
        <p:txBody>
          <a:bodyPr/>
          <a:lstStyle/>
          <a:p>
            <a:fld id="{7938E576-A093-479C-AE72-7822A2B6420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26831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a:xfrm>
            <a:off x="702628" y="4481531"/>
            <a:ext cx="5621020" cy="436401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He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lp create a zero-suicide industry by taking the </a:t>
            </a:r>
            <a:r>
              <a:rPr lang="en-US" sz="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tooltip="http://link.cfma.org/ls/click?upn=12IYaIQrvQA7ugtceKOJTU5LovBM75yKdAAh4qxyMoETaJYFRrDK4D5foqWanPoWV7YCir2i27V71eX7Udq4rj64qQ8sw78Szxvr5igVoocXr5Y2s8tC5DCAln-2BflvapgX0f0r-2F33GgU-2Fhp9kwjEKsFYBAWvHmr6xjIp4GnuNn-2F4-2Fvh8XJAVuAiVGYYWLQoJB8U4ZWuDxsrrG7QsmrA"/>
              </a:rPr>
              <a:t>Construction Industry Alliance for Suicide Prevention (CIASP) STAND Pledge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can feel like a big undertaking, but taking the </a:t>
            </a:r>
            <a:r>
              <a:rPr lang="en-US" sz="12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tooltip="http://link.cfma.org/ls/click?upn=12IYaIQrvQA7ugtceKOJTU5LovBM75yKdAAh4qxyMoETaJYFRrDK4D5foqWanPoWOrXEJSPxEuzdv3TAcpVWRgxPpgOy77lodeSAXZgy1L0VzFKUfyDvs9cfnPnMNJPh2lgP94B-2Fd48poxlBughEye7R7PGwdyQwcx20Fw3axUQQQWw28xaxkTMwIIMngFZdnZlmJzIPmWxwlnNTaOhFmhV7U7h"/>
              </a:rPr>
              <a:t>CIASP pledge</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 a small yet impactful way to support this industry-wide effort. </a:t>
            </a: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333333"/>
                </a:solidFill>
                <a:effectLst/>
                <a:latin typeface="Open Sans" panose="020B0606030504020204" pitchFamily="34" charset="0"/>
                <a:ea typeface="Times New Roman" panose="02020603050405020304" pitchFamily="18" charset="0"/>
                <a:cs typeface="Times New Roman" panose="02020603050405020304" pitchFamily="18" charset="0"/>
              </a:rPr>
              <a:t>Contractors, unions, industry associations, industry service providers and project owners must work together. Pledge to STAND up for suicide prevention. Promote the principles outlined in the pledge. Connect your people with the resources so they know how to safely ask the right questions and get the right help.</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effectLst/>
              <a:latin typeface="+mn-l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endParaRPr lang="en-US" sz="3200" dirty="0">
              <a:effectLst/>
              <a:latin typeface="+mn-lt"/>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3200" dirty="0">
                <a:effectLst/>
                <a:latin typeface="+mn-lt"/>
                <a:ea typeface="Times New Roman" panose="02020603050405020304" pitchFamily="18" charset="0"/>
                <a:cs typeface="Times New Roman" panose="02020603050405020304" pitchFamily="18" charset="0"/>
              </a:rPr>
              <a:t>I will be passing around a QR code that will direct you to the pledge</a:t>
            </a: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3200" dirty="0">
                <a:effectLst/>
                <a:latin typeface="+mn-lt"/>
                <a:ea typeface="Times New Roman" panose="02020603050405020304" pitchFamily="18" charset="0"/>
                <a:cs typeface="Times New Roman" panose="02020603050405020304" pitchFamily="18" charset="0"/>
              </a:rPr>
              <a:t>I have placed information on various tables with the QR code that will direct you to the pledge</a:t>
            </a:r>
          </a:p>
          <a:p>
            <a:endParaRPr lang="en-US" dirty="0"/>
          </a:p>
        </p:txBody>
      </p:sp>
      <p:sp>
        <p:nvSpPr>
          <p:cNvPr id="4" name="Slide Number Placeholder 3"/>
          <p:cNvSpPr>
            <a:spLocks noGrp="1"/>
          </p:cNvSpPr>
          <p:nvPr>
            <p:ph type="sldNum" sz="quarter" idx="10"/>
          </p:nvPr>
        </p:nvSpPr>
        <p:spPr/>
        <p:txBody>
          <a:bodyPr/>
          <a:lstStyle/>
          <a:p>
            <a:fld id="{7938E576-A093-479C-AE72-7822A2B6420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7845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a:xfrm>
            <a:off x="702628" y="4481531"/>
            <a:ext cx="5621020" cy="4364019"/>
          </a:xfrm>
        </p:spPr>
        <p:txBody>
          <a:bodyPr/>
          <a:lstStyle/>
          <a:p>
            <a:r>
              <a:rPr kumimoji="0" lang="en-US" altLang="en-US" b="0" i="0" u="none" strike="noStrike" cap="none" normalizeH="0" baseline="0" dirty="0">
                <a:ln>
                  <a:noFill/>
                </a:ln>
                <a:solidFill>
                  <a:srgbClr val="333333"/>
                </a:solidFill>
                <a:effectLst/>
                <a:latin typeface="inherit" charset="0"/>
                <a:ea typeface="Times New Roman" panose="02020603050405020304" pitchFamily="18" charset="0"/>
                <a:cs typeface="Open Sans" panose="020B0606030504020204" pitchFamily="34" charset="0"/>
              </a:rPr>
              <a:t>When you take the</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 </a:t>
            </a:r>
            <a:r>
              <a:rPr kumimoji="0" lang="en-US" altLang="en-US" b="1" i="0" u="none" strike="noStrike" cap="none" normalizeH="0" baseline="0" dirty="0">
                <a:ln>
                  <a:noFill/>
                </a:ln>
                <a:solidFill>
                  <a:srgbClr val="333333"/>
                </a:solidFill>
                <a:effectLst/>
                <a:latin typeface="inherit" charset="0"/>
                <a:ea typeface="Times New Roman" panose="02020603050405020304" pitchFamily="18" charset="0"/>
                <a:cs typeface="Open Sans" panose="020B0606030504020204" pitchFamily="34" charset="0"/>
              </a:rPr>
              <a:t>STAND</a:t>
            </a:r>
            <a:r>
              <a:rPr kumimoji="0" lang="en-US" altLang="en-US" b="0"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Open Sans" panose="020B0606030504020204" pitchFamily="34" charset="0"/>
              </a:rPr>
              <a:t> </a:t>
            </a:r>
            <a:r>
              <a:rPr kumimoji="0" lang="en-US" altLang="en-US" b="0" i="0" u="none" strike="noStrike" cap="none" normalizeH="0" baseline="0" dirty="0">
                <a:ln>
                  <a:noFill/>
                </a:ln>
                <a:solidFill>
                  <a:srgbClr val="333333"/>
                </a:solidFill>
                <a:effectLst/>
                <a:latin typeface="inherit" charset="0"/>
                <a:ea typeface="Times New Roman" panose="02020603050405020304" pitchFamily="18" charset="0"/>
                <a:cs typeface="Open Sans" panose="020B0606030504020204" pitchFamily="34" charset="0"/>
              </a:rPr>
              <a:t>Up for Suicide Prevention, you support the principles set forth by the Construction Industry Alliance for Suicide Prevention.</a:t>
            </a:r>
            <a:endParaRPr kumimoji="0" lang="en-US" altLang="en-US"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7938E576-A093-479C-AE72-7822A2B6420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7610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Takeaway/Next Steps: Visit </a:t>
            </a:r>
            <a:r>
              <a:rPr lang="en-US" sz="1200" u="sng" kern="1200" dirty="0">
                <a:solidFill>
                  <a:schemeClr val="tx1"/>
                </a:solidFill>
                <a:effectLst/>
                <a:latin typeface="+mn-lt"/>
                <a:ea typeface="+mn-ea"/>
                <a:cs typeface="+mn-cs"/>
                <a:hlinkClick r:id="rId3"/>
              </a:rPr>
              <a:t>www.preventconstructionsuicide.com</a:t>
            </a:r>
            <a:r>
              <a:rPr lang="en-US" sz="1200" kern="1200" dirty="0">
                <a:solidFill>
                  <a:schemeClr val="tx1"/>
                </a:solidFill>
                <a:effectLst/>
                <a:latin typeface="+mn-lt"/>
                <a:ea typeface="+mn-ea"/>
                <a:cs typeface="+mn-cs"/>
              </a:rPr>
              <a:t> for training, information, and resources on normalizing the conversation.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or someone you know is at risk, text or call the </a:t>
            </a:r>
            <a:r>
              <a:rPr lang="en-US" sz="1200" u="sng" kern="1200" dirty="0">
                <a:solidFill>
                  <a:schemeClr val="tx1"/>
                </a:solidFill>
                <a:effectLst/>
                <a:latin typeface="+mn-lt"/>
                <a:ea typeface="+mn-ea"/>
                <a:cs typeface="+mn-cs"/>
                <a:hlinkClick r:id="rId4" tooltip="http://link.cfma.org/ls/click?upn=12IYaIQrvQA7ugtceKOJTfVQ55znp32uq-2FPxIbXjS6ewLvIh5WBSu-2FpbTgIMGUKGwajYsxWJkhwCpf7x6VT6FqkylZgPm5kvpwxWmAnMLcZIFYlht6SrmuMvImoG-2FHZHJCtP1mlkwfix22J-2Bp0CKGB3ymqo0RCQ5JehfRzuZTDRaRD4JS8jM-2Fdfjv9P5XfHWVEechRZwejp-2Bk7TWz"/>
              </a:rPr>
              <a:t>988 Suicide &amp; Crisis Lifeline</a:t>
            </a:r>
            <a:r>
              <a:rPr lang="en-US" sz="1200" kern="1200" dirty="0">
                <a:solidFill>
                  <a:schemeClr val="tx1"/>
                </a:solidFill>
                <a:effectLst/>
                <a:latin typeface="+mn-lt"/>
                <a:ea typeface="+mn-ea"/>
                <a:cs typeface="+mn-cs"/>
              </a:rPr>
              <a:t> at 988 or call 1-800-273-8255.</a:t>
            </a:r>
          </a:p>
        </p:txBody>
      </p:sp>
      <p:sp>
        <p:nvSpPr>
          <p:cNvPr id="4" name="Slide Number Placeholder 3"/>
          <p:cNvSpPr>
            <a:spLocks noGrp="1"/>
          </p:cNvSpPr>
          <p:nvPr>
            <p:ph type="sldNum" sz="quarter" idx="10"/>
          </p:nvPr>
        </p:nvSpPr>
        <p:spPr/>
        <p:txBody>
          <a:bodyPr/>
          <a:lstStyle/>
          <a:p>
            <a:fld id="{7938E576-A093-479C-AE72-7822A2B642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3281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Title 1"/>
          <p:cNvSpPr txBox="1">
            <a:spLocks/>
          </p:cNvSpPr>
          <p:nvPr/>
        </p:nvSpPr>
        <p:spPr>
          <a:xfrm>
            <a:off x="438150" y="2251075"/>
            <a:ext cx="2233613" cy="536575"/>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2000" dirty="0">
              <a:solidFill>
                <a:schemeClr val="tx1">
                  <a:lumMod val="65000"/>
                  <a:lumOff val="35000"/>
                </a:schemeClr>
              </a:solidFill>
              <a:latin typeface="Arial"/>
              <a:cs typeface="Arial"/>
            </a:endParaRPr>
          </a:p>
        </p:txBody>
      </p:sp>
      <p:sp>
        <p:nvSpPr>
          <p:cNvPr id="7" name="Title 6"/>
          <p:cNvSpPr>
            <a:spLocks noGrp="1"/>
          </p:cNvSpPr>
          <p:nvPr>
            <p:ph type="ctrTitle"/>
          </p:nvPr>
        </p:nvSpPr>
        <p:spPr>
          <a:xfrm>
            <a:off x="301625" y="3324040"/>
            <a:ext cx="8605838" cy="1283954"/>
          </a:xfrm>
          <a:prstGeom prst="rect">
            <a:avLst/>
          </a:prstGeom>
        </p:spPr>
        <p:txBody>
          <a:bodyPr/>
          <a:lstStyle>
            <a:lvl1pPr>
              <a:defRPr sz="3500" b="1" i="0">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705230560"/>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txBox="1">
            <a:spLocks/>
          </p:cNvSpPr>
          <p:nvPr/>
        </p:nvSpPr>
        <p:spPr bwMode="auto">
          <a:xfrm>
            <a:off x="385468" y="1523373"/>
            <a:ext cx="3911600"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solidFill>
                  <a:srgbClr val="000000"/>
                </a:solidFill>
              </a:rPr>
              <a:t>Copyright</a:t>
            </a:r>
          </a:p>
        </p:txBody>
      </p:sp>
      <p:sp>
        <p:nvSpPr>
          <p:cNvPr id="11" name="Title 1"/>
          <p:cNvSpPr txBox="1">
            <a:spLocks/>
          </p:cNvSpPr>
          <p:nvPr/>
        </p:nvSpPr>
        <p:spPr bwMode="auto">
          <a:xfrm>
            <a:off x="402402" y="2348000"/>
            <a:ext cx="7662862" cy="304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595959"/>
                </a:solidFill>
              </a:rPr>
              <a:t>Stheoastuoiahbhaobhoeihwjrnwbnoiasghansgoaignaosgnasnteibcadnalhgidnas.</a:t>
            </a:r>
            <a:r>
              <a:rPr lang="en-US" altLang="ja-JP" sz="1800" dirty="0">
                <a:solidFill>
                  <a:srgbClr val="595959"/>
                </a:solidFill>
              </a:rPr>
              <a:t>dgailsngalsgnsldghiaosngoiasngioansgonasgnasgnoasngoisangoiangoianoignoianfoianoginaiofnioanginagnaioghancoieenaocadoiajetneoajthagtatarntaeasdfghsdfgasdghrs.</a:t>
            </a:r>
          </a:p>
          <a:p>
            <a:pPr eaLnBrk="1" hangingPunct="1"/>
            <a:endParaRPr lang="en-US" sz="3000" dirty="0">
              <a:solidFill>
                <a:srgbClr val="595959"/>
              </a:solidFill>
            </a:endParaRPr>
          </a:p>
        </p:txBody>
      </p:sp>
    </p:spTree>
    <p:extLst>
      <p:ext uri="{BB962C8B-B14F-4D97-AF65-F5344CB8AC3E}">
        <p14:creationId xmlns:p14="http://schemas.microsoft.com/office/powerpoint/2010/main" val="387638103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txBox="1">
            <a:spLocks/>
          </p:cNvSpPr>
          <p:nvPr/>
        </p:nvSpPr>
        <p:spPr bwMode="auto">
          <a:xfrm>
            <a:off x="406142" y="1446312"/>
            <a:ext cx="6975475" cy="1169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solidFill>
                  <a:srgbClr val="000000"/>
                </a:solidFill>
              </a:rPr>
              <a:t>How to Organize</a:t>
            </a:r>
          </a:p>
          <a:p>
            <a:pPr eaLnBrk="1" hangingPunct="1"/>
            <a:r>
              <a:rPr lang="en-US" sz="2600" b="1" dirty="0">
                <a:solidFill>
                  <a:srgbClr val="000000"/>
                </a:solidFill>
              </a:rPr>
              <a:t>Your Financial Criteria</a:t>
            </a:r>
          </a:p>
        </p:txBody>
      </p:sp>
      <p:sp>
        <p:nvSpPr>
          <p:cNvPr id="12" name="Title 1"/>
          <p:cNvSpPr txBox="1">
            <a:spLocks/>
          </p:cNvSpPr>
          <p:nvPr/>
        </p:nvSpPr>
        <p:spPr>
          <a:xfrm>
            <a:off x="452808" y="2518477"/>
            <a:ext cx="7874000" cy="2463800"/>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3464" indent="-283464" algn="l" fontAlgn="auto">
              <a:spcBef>
                <a:spcPts val="800"/>
              </a:spcBef>
              <a:spcAft>
                <a:spcPts val="0"/>
              </a:spcAft>
              <a:buClr>
                <a:srgbClr val="002060"/>
              </a:buClr>
              <a:buFont typeface="Wingdings" charset="2"/>
              <a:buChar char="§"/>
              <a:defRPr/>
            </a:pPr>
            <a:r>
              <a:rPr lang="en-US" sz="1800" dirty="0">
                <a:solidFill>
                  <a:schemeClr val="tx1">
                    <a:lumMod val="65000"/>
                    <a:lumOff val="35000"/>
                  </a:schemeClr>
                </a:solidFill>
                <a:latin typeface="Arial"/>
                <a:cs typeface="Arial"/>
              </a:rPr>
              <a:t>Stheoastuoiahbhaobhoeihwjrnwbnoiasghansgoaignaosgnasnteibcadnalhgidnas.</a:t>
            </a:r>
          </a:p>
          <a:p>
            <a:pPr marL="283464" indent="-283464" algn="l" fontAlgn="auto">
              <a:spcBef>
                <a:spcPts val="800"/>
              </a:spcBef>
              <a:spcAft>
                <a:spcPts val="0"/>
              </a:spcAft>
              <a:buClr>
                <a:srgbClr val="002060"/>
              </a:buClr>
              <a:buFont typeface="Wingdings" charset="2"/>
              <a:buChar char="§"/>
              <a:defRPr/>
            </a:pPr>
            <a:r>
              <a:rPr lang="en-US" sz="1800" dirty="0">
                <a:solidFill>
                  <a:schemeClr val="tx1">
                    <a:lumMod val="65000"/>
                    <a:lumOff val="35000"/>
                  </a:schemeClr>
                </a:solidFill>
                <a:latin typeface="Arial"/>
                <a:cs typeface="Arial"/>
              </a:rPr>
              <a:t>lsgnsldghiaosngoiasngioansgonasgnasgnoasngoisangoiangoianoignoianfoianoginaiofnio.</a:t>
            </a:r>
          </a:p>
          <a:p>
            <a:pPr marL="283464" indent="-283464" algn="l" fontAlgn="auto">
              <a:spcBef>
                <a:spcPts val="800"/>
              </a:spcBef>
              <a:spcAft>
                <a:spcPts val="0"/>
              </a:spcAft>
              <a:buClr>
                <a:srgbClr val="002060"/>
              </a:buClr>
              <a:buFont typeface="Wingdings" charset="2"/>
              <a:buChar char="§"/>
              <a:defRPr/>
            </a:pPr>
            <a:r>
              <a:rPr lang="en-US" sz="1800" dirty="0">
                <a:solidFill>
                  <a:schemeClr val="tx1">
                    <a:lumMod val="65000"/>
                    <a:lumOff val="35000"/>
                  </a:schemeClr>
                </a:solidFill>
                <a:latin typeface="Arial"/>
                <a:cs typeface="Arial"/>
              </a:rPr>
              <a:t>Anagnaioghancoieenaocadoiajetneoajthagtatarntaeasdfghsdfgasdghrs.</a:t>
            </a:r>
          </a:p>
        </p:txBody>
      </p:sp>
    </p:spTree>
    <p:extLst>
      <p:ext uri="{BB962C8B-B14F-4D97-AF65-F5344CB8AC3E}">
        <p14:creationId xmlns:p14="http://schemas.microsoft.com/office/powerpoint/2010/main" val="105373787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p:cNvSpPr txBox="1">
            <a:spLocks/>
          </p:cNvSpPr>
          <p:nvPr/>
        </p:nvSpPr>
        <p:spPr>
          <a:xfrm>
            <a:off x="460549" y="2505321"/>
            <a:ext cx="7874000" cy="3495675"/>
          </a:xfrm>
          <a:prstGeom prst="rect">
            <a:avLst/>
          </a:prstGeom>
        </p:spPr>
        <p:txBody>
          <a:bodyPr lIns="91440" rIns="9144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fontAlgn="auto">
              <a:spcBef>
                <a:spcPts val="800"/>
              </a:spcBef>
              <a:spcAft>
                <a:spcPts val="0"/>
              </a:spcAft>
              <a:buClr>
                <a:srgbClr val="002060"/>
              </a:buClr>
              <a:buFont typeface="Wingdings" charset="2"/>
              <a:buChar char="§"/>
              <a:defRPr/>
            </a:pPr>
            <a:r>
              <a:rPr lang="en-US" sz="1800" dirty="0" err="1">
                <a:solidFill>
                  <a:schemeClr val="tx1">
                    <a:lumMod val="65000"/>
                    <a:lumOff val="35000"/>
                  </a:schemeClr>
                </a:solidFill>
                <a:latin typeface="Arial"/>
                <a:cs typeface="Arial"/>
              </a:rPr>
              <a:t>Stheoastuoiahbhaobhoeihwjrnwbnoiasghansgoaignaosgnasnteibca</a:t>
            </a:r>
            <a:r>
              <a:rPr lang="en-US" sz="1800" dirty="0">
                <a:solidFill>
                  <a:schemeClr val="tx1">
                    <a:lumMod val="65000"/>
                    <a:lumOff val="35000"/>
                  </a:schemeClr>
                </a:solidFill>
                <a:latin typeface="Arial"/>
                <a:cs typeface="Arial"/>
              </a:rPr>
              <a:t> </a:t>
            </a:r>
            <a:r>
              <a:rPr lang="en-US" sz="1800" dirty="0" err="1">
                <a:solidFill>
                  <a:schemeClr val="tx1">
                    <a:lumMod val="65000"/>
                    <a:lumOff val="35000"/>
                  </a:schemeClr>
                </a:solidFill>
                <a:latin typeface="Arial"/>
                <a:cs typeface="Arial"/>
              </a:rPr>
              <a:t>dnalhgidnas</a:t>
            </a:r>
            <a:r>
              <a:rPr lang="en-US" sz="1800" dirty="0">
                <a:solidFill>
                  <a:schemeClr val="tx1">
                    <a:lumMod val="65000"/>
                    <a:lumOff val="35000"/>
                  </a:schemeClr>
                </a:solidFill>
                <a:latin typeface="Arial"/>
                <a:cs typeface="Arial"/>
              </a:rPr>
              <a:t>.</a:t>
            </a:r>
          </a:p>
          <a:p>
            <a:pPr marL="731520" indent="-228600" algn="l" fontAlgn="auto">
              <a:spcBef>
                <a:spcPts val="800"/>
              </a:spcBef>
              <a:spcAft>
                <a:spcPts val="0"/>
              </a:spcAft>
              <a:buClr>
                <a:srgbClr val="002060"/>
              </a:buClr>
              <a:buSzPct val="90000"/>
              <a:buFont typeface="+mj-lt"/>
              <a:buAutoNum type="arabicPeriod"/>
              <a:defRPr/>
            </a:pPr>
            <a:r>
              <a:rPr lang="en-US" sz="1800" dirty="0">
                <a:solidFill>
                  <a:schemeClr val="tx1">
                    <a:lumMod val="65000"/>
                    <a:lumOff val="35000"/>
                  </a:schemeClr>
                </a:solidFill>
                <a:latin typeface="Arial"/>
                <a:cs typeface="Arial"/>
              </a:rPr>
              <a:t>lsgnsldghiaosngoiasngioansgonasgnasgnoasngoisangoiangoianoignoianfoianoginaiofnio.</a:t>
            </a:r>
          </a:p>
          <a:p>
            <a:pPr marL="731520" indent="-228600" algn="l" fontAlgn="auto">
              <a:spcBef>
                <a:spcPts val="800"/>
              </a:spcBef>
              <a:spcAft>
                <a:spcPts val="0"/>
              </a:spcAft>
              <a:buClr>
                <a:srgbClr val="002060"/>
              </a:buClr>
              <a:buSzPct val="90000"/>
              <a:buFont typeface="+mj-lt"/>
              <a:buAutoNum type="arabicPeriod"/>
              <a:defRPr/>
            </a:pPr>
            <a:r>
              <a:rPr lang="en-US" sz="1800" dirty="0">
                <a:solidFill>
                  <a:schemeClr val="tx1">
                    <a:lumMod val="65000"/>
                    <a:lumOff val="35000"/>
                  </a:schemeClr>
                </a:solidFill>
                <a:latin typeface="Arial"/>
                <a:cs typeface="Arial"/>
              </a:rPr>
              <a:t>lsgnsldghiaosngoiasngioansgonasgnasgnoasngoisangoiangoianoignoianfoianoginaiofnio.</a:t>
            </a:r>
          </a:p>
          <a:p>
            <a:pPr marL="1097280" indent="-182880" algn="l" fontAlgn="auto">
              <a:spcBef>
                <a:spcPts val="800"/>
              </a:spcBef>
              <a:spcAft>
                <a:spcPts val="0"/>
              </a:spcAft>
              <a:buClr>
                <a:srgbClr val="002060"/>
              </a:buClr>
              <a:buSzPct val="90000"/>
              <a:buFont typeface="+mj-lt"/>
              <a:buAutoNum type="romanLcPeriod"/>
              <a:defRPr/>
            </a:pPr>
            <a:r>
              <a:rPr lang="en-US" sz="1800" dirty="0">
                <a:solidFill>
                  <a:schemeClr val="tx1">
                    <a:lumMod val="65000"/>
                    <a:lumOff val="35000"/>
                  </a:schemeClr>
                </a:solidFill>
                <a:latin typeface="Arial"/>
                <a:cs typeface="Arial"/>
              </a:rPr>
              <a:t>Anagnaioghancoieenaocadoiajetneoajthagtatarntaeasdfghsdfgasdghrs.</a:t>
            </a:r>
          </a:p>
        </p:txBody>
      </p:sp>
      <p:sp>
        <p:nvSpPr>
          <p:cNvPr id="5" name="Title 1"/>
          <p:cNvSpPr txBox="1">
            <a:spLocks/>
          </p:cNvSpPr>
          <p:nvPr/>
        </p:nvSpPr>
        <p:spPr bwMode="auto">
          <a:xfrm>
            <a:off x="406142" y="1434547"/>
            <a:ext cx="7874000" cy="1169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600" b="1" dirty="0">
                <a:solidFill>
                  <a:srgbClr val="000000"/>
                </a:solidFill>
              </a:rPr>
              <a:t>Top 10 Ways to Categorize</a:t>
            </a:r>
          </a:p>
          <a:p>
            <a:pPr eaLnBrk="1" hangingPunct="1"/>
            <a:r>
              <a:rPr lang="en-US" sz="2600" b="1" dirty="0">
                <a:solidFill>
                  <a:srgbClr val="000000"/>
                </a:solidFill>
              </a:rPr>
              <a:t>Your Revenue Recognition</a:t>
            </a:r>
          </a:p>
        </p:txBody>
      </p:sp>
    </p:spTree>
    <p:extLst>
      <p:ext uri="{BB962C8B-B14F-4D97-AF65-F5344CB8AC3E}">
        <p14:creationId xmlns:p14="http://schemas.microsoft.com/office/powerpoint/2010/main" val="24356381"/>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90C457-46F2-D446-8AAA-FDDC4AD30AC5}"/>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25">
            <a:extLst>
              <a:ext uri="{FF2B5EF4-FFF2-40B4-BE49-F238E27FC236}">
                <a16:creationId xmlns:a16="http://schemas.microsoft.com/office/drawing/2014/main" id="{8008578E-247D-F64B-8A04-2011A95D967C}"/>
              </a:ext>
            </a:extLst>
          </p:cNvPr>
          <p:cNvSpPr>
            <a:spLocks noChangeArrowheads="1"/>
          </p:cNvSpPr>
          <p:nvPr/>
        </p:nvSpPr>
        <p:spPr bwMode="auto">
          <a:xfrm>
            <a:off x="585787" y="3405649"/>
            <a:ext cx="80163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nchorCtr="1">
            <a:spAutoFit/>
          </a:bodyPr>
          <a:lstStyle/>
          <a:p>
            <a:r>
              <a:rPr lang="en-US" sz="1800" b="1" i="0" dirty="0">
                <a:solidFill>
                  <a:srgbClr val="000000"/>
                </a:solidFill>
                <a:latin typeface="Arial" charset="0"/>
                <a:ea typeface="Arial" charset="0"/>
                <a:cs typeface="Arial" charset="0"/>
              </a:rPr>
              <a:t>Join us for our next webinar:</a:t>
            </a:r>
            <a:r>
              <a:rPr lang="en-US" sz="1800" b="1" i="0" baseline="0" dirty="0">
                <a:solidFill>
                  <a:srgbClr val="000000"/>
                </a:solidFill>
                <a:latin typeface="Arial" charset="0"/>
                <a:ea typeface="Arial" charset="0"/>
                <a:cs typeface="Arial" charset="0"/>
              </a:rPr>
              <a:t> </a:t>
            </a:r>
            <a:r>
              <a:rPr lang="en-US" sz="1800" b="0" i="1" dirty="0">
                <a:solidFill>
                  <a:srgbClr val="000000"/>
                </a:solidFill>
                <a:latin typeface="Arial" charset="0"/>
                <a:ea typeface="Arial" charset="0"/>
                <a:cs typeface="Arial" charset="0"/>
              </a:rPr>
              <a:t>What</a:t>
            </a:r>
            <a:r>
              <a:rPr lang="ja-JP" altLang="en-US" sz="1800" b="0" i="1" dirty="0">
                <a:solidFill>
                  <a:srgbClr val="000000"/>
                </a:solidFill>
                <a:latin typeface="Arial" charset="0"/>
                <a:ea typeface="Arial" charset="0"/>
                <a:cs typeface="Arial" charset="0"/>
              </a:rPr>
              <a:t>’</a:t>
            </a:r>
            <a:r>
              <a:rPr lang="en-US" altLang="ja-JP" sz="1800" b="0" i="1" dirty="0">
                <a:solidFill>
                  <a:srgbClr val="000000"/>
                </a:solidFill>
                <a:latin typeface="Arial" charset="0"/>
                <a:ea typeface="Arial" charset="0"/>
                <a:cs typeface="Arial" charset="0"/>
              </a:rPr>
              <a:t>s Next for the Financial Industry  </a:t>
            </a:r>
            <a:endParaRPr lang="en-US" sz="1800" b="0" i="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28028417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 y="2347969"/>
            <a:ext cx="9144000" cy="1470025"/>
          </a:xfrm>
          <a:prstGeom prst="rect">
            <a:avLst/>
          </a:prstGeom>
        </p:spPr>
        <p:txBody>
          <a:bodyPr anchor="t" anchorCtr="1"/>
          <a:lstStyle>
            <a:lvl1pPr>
              <a:defRPr b="0" i="0">
                <a:solidFill>
                  <a:schemeClr val="tx1"/>
                </a:solidFill>
                <a:latin typeface="+mj-lt"/>
                <a:ea typeface="Calibri Light" charset="0"/>
                <a:cs typeface="Calibri Light" charset="0"/>
              </a:defRPr>
            </a:lvl1pPr>
          </a:lstStyle>
          <a:p>
            <a:r>
              <a:rPr lang="en-US"/>
              <a:t>Click to edit Master title style</a:t>
            </a:r>
            <a:endParaRPr lang="en-US" dirty="0"/>
          </a:p>
        </p:txBody>
      </p:sp>
      <p:sp>
        <p:nvSpPr>
          <p:cNvPr id="8" name="Subtitle 2"/>
          <p:cNvSpPr>
            <a:spLocks noGrp="1"/>
          </p:cNvSpPr>
          <p:nvPr>
            <p:ph type="subTitle" idx="1"/>
          </p:nvPr>
        </p:nvSpPr>
        <p:spPr>
          <a:xfrm>
            <a:off x="1" y="4103744"/>
            <a:ext cx="9144000" cy="1752600"/>
          </a:xfrm>
          <a:prstGeom prst="rect">
            <a:avLst/>
          </a:prstGeom>
        </p:spPr>
        <p:txBody>
          <a:bodyPr anchor="t" anchorCtr="1"/>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Click to edit Master subtitle style</a:t>
            </a:r>
            <a:endParaRPr lang="en-US" dirty="0"/>
          </a:p>
        </p:txBody>
      </p:sp>
    </p:spTree>
    <p:custDataLst>
      <p:tags r:id="rId1"/>
    </p:custDataLst>
    <p:extLst>
      <p:ext uri="{BB962C8B-B14F-4D97-AF65-F5344CB8AC3E}">
        <p14:creationId xmlns:p14="http://schemas.microsoft.com/office/powerpoint/2010/main" val="390134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515812" y="2282828"/>
            <a:ext cx="8628188" cy="325046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1" y="1408480"/>
            <a:ext cx="9144000" cy="877521"/>
          </a:xfrm>
          <a:prstGeom prst="rect">
            <a:avLst/>
          </a:prstGeom>
        </p:spPr>
        <p:txBody>
          <a:body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79184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35209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FCF750-F609-FD44-BB10-538282879713}"/>
              </a:ext>
            </a:extLst>
          </p:cNvPr>
          <p:cNvPicPr>
            <a:picLocks noChangeAspect="1"/>
          </p:cNvPicPr>
          <p:nvPr/>
        </p:nvPicPr>
        <p:blipFill>
          <a:blip r:embed="rId10"/>
          <a:stretch>
            <a:fillRect/>
          </a:stretch>
        </p:blipFill>
        <p:spPr>
          <a:xfrm>
            <a:off x="0" y="0"/>
            <a:ext cx="9144000" cy="6858000"/>
          </a:xfrm>
          <a:prstGeom prst="rect">
            <a:avLst/>
          </a:prstGeom>
        </p:spPr>
      </p:pic>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47738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43" r:id="rId7"/>
    <p:sldLayoutId id="2147483665" r:id="rId8"/>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charset="0"/>
        </a:defRPr>
      </a:lvl2pPr>
      <a:lvl3pPr algn="ctr" defTabSz="457200" rtl="0" eaLnBrk="1" fontAlgn="base" hangingPunct="1">
        <a:spcBef>
          <a:spcPct val="0"/>
        </a:spcBef>
        <a:spcAft>
          <a:spcPct val="0"/>
        </a:spcAft>
        <a:defRPr sz="4400">
          <a:solidFill>
            <a:schemeClr val="tx1"/>
          </a:solidFill>
          <a:latin typeface="Calibri" charset="0"/>
        </a:defRPr>
      </a:lvl3pPr>
      <a:lvl4pPr algn="ctr" defTabSz="457200" rtl="0" eaLnBrk="1" fontAlgn="base" hangingPunct="1">
        <a:spcBef>
          <a:spcPct val="0"/>
        </a:spcBef>
        <a:spcAft>
          <a:spcPct val="0"/>
        </a:spcAft>
        <a:defRPr sz="4400">
          <a:solidFill>
            <a:schemeClr val="tx1"/>
          </a:solidFill>
          <a:latin typeface="Calibri" charset="0"/>
        </a:defRPr>
      </a:lvl4pPr>
      <a:lvl5pPr algn="ctr" defTabSz="457200" rtl="0" eaLnBrk="1" fontAlgn="base" hangingPunct="1">
        <a:spcBef>
          <a:spcPct val="0"/>
        </a:spcBef>
        <a:spcAft>
          <a:spcPct val="0"/>
        </a:spcAft>
        <a:defRPr sz="4400">
          <a:solidFill>
            <a:schemeClr val="tx1"/>
          </a:solidFill>
          <a:latin typeface="Calibri" charset="0"/>
        </a:defRPr>
      </a:lvl5pPr>
      <a:lvl6pPr marL="457200" algn="ctr" defTabSz="457200" rtl="0" eaLnBrk="1" fontAlgn="base" hangingPunct="1">
        <a:spcBef>
          <a:spcPct val="0"/>
        </a:spcBef>
        <a:spcAft>
          <a:spcPct val="0"/>
        </a:spcAft>
        <a:defRPr sz="4400">
          <a:solidFill>
            <a:schemeClr val="tx1"/>
          </a:solidFill>
          <a:latin typeface="Calibri" charset="0"/>
        </a:defRPr>
      </a:lvl6pPr>
      <a:lvl7pPr marL="914400" algn="ctr" defTabSz="457200" rtl="0" eaLnBrk="1" fontAlgn="base" hangingPunct="1">
        <a:spcBef>
          <a:spcPct val="0"/>
        </a:spcBef>
        <a:spcAft>
          <a:spcPct val="0"/>
        </a:spcAft>
        <a:defRPr sz="4400">
          <a:solidFill>
            <a:schemeClr val="tx1"/>
          </a:solidFill>
          <a:latin typeface="Calibri" charset="0"/>
        </a:defRPr>
      </a:lvl7pPr>
      <a:lvl8pPr marL="1371600" algn="ctr" defTabSz="457200" rtl="0" eaLnBrk="1" fontAlgn="base" hangingPunct="1">
        <a:spcBef>
          <a:spcPct val="0"/>
        </a:spcBef>
        <a:spcAft>
          <a:spcPct val="0"/>
        </a:spcAft>
        <a:defRPr sz="4400">
          <a:solidFill>
            <a:schemeClr val="tx1"/>
          </a:solidFill>
          <a:latin typeface="Calibri" charset="0"/>
        </a:defRPr>
      </a:lvl8pPr>
      <a:lvl9pPr marL="1828800" algn="ctr" defTabSz="457200" rtl="0" eaLnBrk="1" fontAlgn="base" hangingPunct="1">
        <a:spcBef>
          <a:spcPct val="0"/>
        </a:spcBef>
        <a:spcAft>
          <a:spcPct val="0"/>
        </a:spcAft>
        <a:defRPr sz="4400">
          <a:solidFill>
            <a:schemeClr val="tx1"/>
          </a:solidFill>
          <a:latin typeface="Calibri"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www.preventconstructionsuicide.com/" TargetMode="External"/><Relationship Id="rId5" Type="http://schemas.openxmlformats.org/officeDocument/2006/relationships/image" Target="../media/image4.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Clark Construction Compan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2">
            <a:extLst>
              <a:ext uri="{FF2B5EF4-FFF2-40B4-BE49-F238E27FC236}">
                <a16:creationId xmlns:a16="http://schemas.microsoft.com/office/drawing/2014/main" id="{760D1C30-CEEA-EEC0-8E07-FF4C993C0D2F}"/>
              </a:ext>
            </a:extLst>
          </p:cNvPr>
          <p:cNvPicPr>
            <a:picLocks noChangeAspect="1" noChangeArrowheads="1"/>
          </p:cNvPicPr>
          <p:nvPr/>
        </p:nvPicPr>
        <p:blipFill>
          <a:blip r:embed="rId4"/>
          <a:stretch>
            <a:fillRect/>
          </a:stretch>
        </p:blipFill>
        <p:spPr bwMode="auto">
          <a:xfrm>
            <a:off x="307975" y="-449"/>
            <a:ext cx="2341756" cy="1137896"/>
          </a:xfrm>
          <a:prstGeom prst="rect">
            <a:avLst/>
          </a:prstGeom>
          <a:noFill/>
          <a:ln w="9525">
            <a:noFill/>
            <a:miter lim="800000"/>
            <a:headEnd/>
            <a:tailEnd/>
          </a:ln>
          <a:effectLst/>
        </p:spPr>
      </p:pic>
      <p:sp>
        <p:nvSpPr>
          <p:cNvPr id="6" name="Title 5">
            <a:extLst>
              <a:ext uri="{FF2B5EF4-FFF2-40B4-BE49-F238E27FC236}">
                <a16:creationId xmlns:a16="http://schemas.microsoft.com/office/drawing/2014/main" id="{C952FDE6-A63A-834D-D61A-69BEEA0F605D}"/>
              </a:ext>
            </a:extLst>
          </p:cNvPr>
          <p:cNvSpPr>
            <a:spLocks noGrp="1"/>
          </p:cNvSpPr>
          <p:nvPr>
            <p:ph type="ctrTitle"/>
          </p:nvPr>
        </p:nvSpPr>
        <p:spPr>
          <a:xfrm>
            <a:off x="0" y="1958975"/>
            <a:ext cx="9144000" cy="1470025"/>
          </a:xfrm>
        </p:spPr>
        <p:txBody>
          <a:bodyPr/>
          <a:lstStyle/>
          <a:p>
            <a:r>
              <a:rPr lang="en-US" sz="5400" b="1" dirty="0"/>
              <a:t>Pledge to</a:t>
            </a:r>
            <a:br>
              <a:rPr lang="en-US" sz="5400" b="1" dirty="0"/>
            </a:br>
            <a:r>
              <a:rPr lang="en-US" sz="5400" b="1" dirty="0"/>
              <a:t>STAND Up For Suicide Prevention </a:t>
            </a:r>
            <a:br>
              <a:rPr lang="en-US" sz="5400" b="1" dirty="0"/>
            </a:br>
            <a:r>
              <a:rPr lang="en-US" sz="5400" b="1" dirty="0"/>
              <a:t>in the Construction Industry</a:t>
            </a:r>
            <a:br>
              <a:rPr lang="en-US" sz="5400" b="1" dirty="0"/>
            </a:br>
            <a:endParaRPr lang="en-US" sz="5400" b="1" dirty="0"/>
          </a:p>
        </p:txBody>
      </p:sp>
    </p:spTree>
    <p:custDataLst>
      <p:tags r:id="rId1"/>
    </p:custDataLst>
    <p:extLst>
      <p:ext uri="{BB962C8B-B14F-4D97-AF65-F5344CB8AC3E}">
        <p14:creationId xmlns:p14="http://schemas.microsoft.com/office/powerpoint/2010/main" val="369825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1E5C7B0-D2F9-7023-AD52-C85B049C53DE}"/>
              </a:ext>
            </a:extLst>
          </p:cNvPr>
          <p:cNvPicPr>
            <a:picLocks noChangeAspect="1" noChangeArrowheads="1"/>
          </p:cNvPicPr>
          <p:nvPr/>
        </p:nvPicPr>
        <p:blipFill>
          <a:blip r:embed="rId4"/>
          <a:stretch>
            <a:fillRect/>
          </a:stretch>
        </p:blipFill>
        <p:spPr bwMode="auto">
          <a:xfrm>
            <a:off x="307975" y="-449"/>
            <a:ext cx="2341756" cy="1137896"/>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092DBA39-2FDE-4EEE-D96C-CCC9A034D3B2}"/>
              </a:ext>
            </a:extLst>
          </p:cNvPr>
          <p:cNvSpPr txBox="1"/>
          <p:nvPr/>
        </p:nvSpPr>
        <p:spPr>
          <a:xfrm>
            <a:off x="307975" y="1304904"/>
            <a:ext cx="8154100" cy="4524315"/>
          </a:xfrm>
          <a:prstGeom prst="rect">
            <a:avLst/>
          </a:prstGeom>
          <a:noFill/>
        </p:spPr>
        <p:txBody>
          <a:bodyPr wrap="square" rtlCol="0">
            <a:spAutoFit/>
          </a:bodyPr>
          <a:lstStyle/>
          <a:p>
            <a:pPr lvl="0"/>
            <a:r>
              <a:rPr lang="en-US" sz="3200" b="1" dirty="0">
                <a:latin typeface="+mn-lt"/>
              </a:rPr>
              <a:t>What is the issue?</a:t>
            </a:r>
          </a:p>
          <a:p>
            <a:pPr lvl="0"/>
            <a:endParaRPr lang="en-US" sz="3200" b="1" dirty="0">
              <a:latin typeface="+mn-lt"/>
            </a:endParaRPr>
          </a:p>
          <a:p>
            <a:pPr marL="914400" lvl="1" indent="-457200">
              <a:buFont typeface="Arial" panose="020B0604020202020204" pitchFamily="34" charset="0"/>
              <a:buChar char="•"/>
            </a:pPr>
            <a:r>
              <a:rPr lang="en-US" sz="3200" dirty="0">
                <a:latin typeface="+mn-lt"/>
              </a:rPr>
              <a:t>More construction workers die by suicide than by all fatal occupational injuries combined</a:t>
            </a:r>
          </a:p>
          <a:p>
            <a:pPr marL="914400" lvl="1" indent="-457200">
              <a:buFont typeface="Arial" panose="020B0604020202020204" pitchFamily="34" charset="0"/>
              <a:buChar char="•"/>
            </a:pPr>
            <a:r>
              <a:rPr lang="en-US" sz="3200" dirty="0">
                <a:latin typeface="+mn-lt"/>
              </a:rPr>
              <a:t>Construction has THE highest rate of suicide </a:t>
            </a:r>
          </a:p>
          <a:p>
            <a:pPr marL="914400" lvl="1" indent="-457200">
              <a:buFont typeface="Arial" panose="020B0604020202020204" pitchFamily="34" charset="0"/>
              <a:buChar char="•"/>
            </a:pPr>
            <a:r>
              <a:rPr lang="en-US" sz="3200" dirty="0">
                <a:latin typeface="+mn-lt"/>
              </a:rPr>
              <a:t>Suicides in the construction industry are 3.5x the national average</a:t>
            </a:r>
          </a:p>
        </p:txBody>
      </p:sp>
    </p:spTree>
    <p:custDataLst>
      <p:tags r:id="rId1"/>
    </p:custDataLst>
    <p:extLst>
      <p:ext uri="{BB962C8B-B14F-4D97-AF65-F5344CB8AC3E}">
        <p14:creationId xmlns:p14="http://schemas.microsoft.com/office/powerpoint/2010/main" val="74037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0F295FA-12EB-486F-D1EE-BB69B40FB9D7}"/>
              </a:ext>
            </a:extLst>
          </p:cNvPr>
          <p:cNvPicPr>
            <a:picLocks noChangeAspect="1" noChangeArrowheads="1"/>
          </p:cNvPicPr>
          <p:nvPr/>
        </p:nvPicPr>
        <p:blipFill>
          <a:blip r:embed="rId4"/>
          <a:stretch>
            <a:fillRect/>
          </a:stretch>
        </p:blipFill>
        <p:spPr bwMode="auto">
          <a:xfrm>
            <a:off x="307975" y="-449"/>
            <a:ext cx="2341756" cy="1137896"/>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A94334A6-EEEC-DB0D-26FD-C17BE037FE11}"/>
              </a:ext>
            </a:extLst>
          </p:cNvPr>
          <p:cNvSpPr txBox="1"/>
          <p:nvPr/>
        </p:nvSpPr>
        <p:spPr>
          <a:xfrm>
            <a:off x="635431" y="1410346"/>
            <a:ext cx="7563172" cy="2908810"/>
          </a:xfrm>
          <a:prstGeom prst="rect">
            <a:avLst/>
          </a:prstGeom>
          <a:noFill/>
        </p:spPr>
        <p:txBody>
          <a:bodyPr wrap="square">
            <a:spAutoFit/>
          </a:bodyPr>
          <a:lstStyle/>
          <a:p>
            <a:pPr marR="0" lvl="0">
              <a:lnSpc>
                <a:spcPct val="107000"/>
              </a:lnSpc>
              <a:spcBef>
                <a:spcPts val="0"/>
              </a:spcBef>
              <a:spcAft>
                <a:spcPts val="800"/>
              </a:spcAft>
              <a:tabLst>
                <a:tab pos="457200" algn="l"/>
              </a:tabLst>
            </a:pPr>
            <a:r>
              <a:rPr lang="en-US" sz="3200" b="1" dirty="0">
                <a:effectLst/>
                <a:latin typeface="+mn-lt"/>
                <a:ea typeface="Times New Roman" panose="02020603050405020304" pitchFamily="18" charset="0"/>
                <a:cs typeface="Times New Roman" panose="02020603050405020304" pitchFamily="18" charset="0"/>
              </a:rPr>
              <a:t>What can I do about this issue?</a:t>
            </a:r>
          </a:p>
          <a:p>
            <a:pPr marR="0" lvl="0">
              <a:lnSpc>
                <a:spcPct val="107000"/>
              </a:lnSpc>
              <a:spcBef>
                <a:spcPts val="0"/>
              </a:spcBef>
              <a:spcAft>
                <a:spcPts val="800"/>
              </a:spcAft>
              <a:tabLst>
                <a:tab pos="457200" algn="l"/>
              </a:tabLst>
            </a:pPr>
            <a:endParaRPr lang="en-US" sz="3200" dirty="0">
              <a:effectLst/>
              <a:latin typeface="+mn-l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3200" dirty="0">
                <a:effectLst/>
                <a:latin typeface="+mn-lt"/>
                <a:ea typeface="Times New Roman" panose="02020603050405020304" pitchFamily="18" charset="0"/>
                <a:cs typeface="Times New Roman" panose="02020603050405020304" pitchFamily="18" charset="0"/>
              </a:rPr>
              <a:t>Take the Construction Industry Alliance for Suicide Prevention’s (CIASP’s) pledge to STAND up for suicide prevention</a:t>
            </a:r>
          </a:p>
        </p:txBody>
      </p:sp>
    </p:spTree>
    <p:custDataLst>
      <p:tags r:id="rId1"/>
    </p:custDataLst>
    <p:extLst>
      <p:ext uri="{BB962C8B-B14F-4D97-AF65-F5344CB8AC3E}">
        <p14:creationId xmlns:p14="http://schemas.microsoft.com/office/powerpoint/2010/main" val="14832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0E225-762B-DA15-53F1-B06F553524CD}"/>
              </a:ext>
            </a:extLst>
          </p:cNvPr>
          <p:cNvPicPr>
            <a:picLocks noChangeAspect="1" noChangeArrowheads="1"/>
          </p:cNvPicPr>
          <p:nvPr/>
        </p:nvPicPr>
        <p:blipFill>
          <a:blip r:embed="rId4"/>
          <a:stretch>
            <a:fillRect/>
          </a:stretch>
        </p:blipFill>
        <p:spPr bwMode="auto">
          <a:xfrm>
            <a:off x="363086" y="0"/>
            <a:ext cx="2341756" cy="1137896"/>
          </a:xfrm>
          <a:prstGeom prst="rect">
            <a:avLst/>
          </a:prstGeom>
          <a:noFill/>
          <a:ln w="9525">
            <a:noFill/>
            <a:miter lim="800000"/>
            <a:headEnd/>
            <a:tailEnd/>
          </a:ln>
          <a:effectLst/>
        </p:spPr>
      </p:pic>
      <p:sp>
        <p:nvSpPr>
          <p:cNvPr id="20" name="Rectangle 19">
            <a:extLst>
              <a:ext uri="{FF2B5EF4-FFF2-40B4-BE49-F238E27FC236}">
                <a16:creationId xmlns:a16="http://schemas.microsoft.com/office/drawing/2014/main" id="{AD890D6D-2094-D504-4E55-7FF35A61C6E8}"/>
              </a:ext>
            </a:extLst>
          </p:cNvPr>
          <p:cNvSpPr/>
          <p:nvPr/>
        </p:nvSpPr>
        <p:spPr>
          <a:xfrm>
            <a:off x="1022350" y="7772400"/>
            <a:ext cx="5969000" cy="1797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0">
            <a:extLst>
              <a:ext uri="{FF2B5EF4-FFF2-40B4-BE49-F238E27FC236}">
                <a16:creationId xmlns:a16="http://schemas.microsoft.com/office/drawing/2014/main" id="{FD0E9D0E-8658-1052-5B81-328D9591ACF5}"/>
              </a:ext>
            </a:extLst>
          </p:cNvPr>
          <p:cNvSpPr>
            <a:spLocks noChangeArrowheads="1"/>
          </p:cNvSpPr>
          <p:nvPr/>
        </p:nvSpPr>
        <p:spPr bwMode="auto">
          <a:xfrm>
            <a:off x="152400" y="1329807"/>
            <a:ext cx="8839200"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3429000" algn="ctr"/>
                <a:tab pos="6858000" algn="r"/>
              </a:tabLst>
              <a:defRPr>
                <a:solidFill>
                  <a:schemeClr val="tx1"/>
                </a:solidFill>
                <a:latin typeface="Arial" panose="020B0604020202020204" pitchFamily="34" charset="0"/>
              </a:defRPr>
            </a:lvl1pPr>
            <a:lvl2pPr>
              <a:tabLst>
                <a:tab pos="3429000" algn="ctr"/>
                <a:tab pos="6858000" algn="r"/>
              </a:tabLst>
              <a:defRPr>
                <a:solidFill>
                  <a:schemeClr val="tx1"/>
                </a:solidFill>
                <a:latin typeface="Arial" panose="020B0604020202020204" pitchFamily="34" charset="0"/>
              </a:defRPr>
            </a:lvl2pPr>
            <a:lvl3pPr>
              <a:tabLst>
                <a:tab pos="3429000" algn="ctr"/>
                <a:tab pos="6858000" algn="r"/>
              </a:tabLst>
              <a:defRPr>
                <a:solidFill>
                  <a:schemeClr val="tx1"/>
                </a:solidFill>
                <a:latin typeface="Arial" panose="020B0604020202020204" pitchFamily="34" charset="0"/>
              </a:defRPr>
            </a:lvl3pPr>
            <a:lvl4pPr>
              <a:tabLst>
                <a:tab pos="3429000" algn="ctr"/>
                <a:tab pos="6858000" algn="r"/>
              </a:tabLst>
              <a:defRPr>
                <a:solidFill>
                  <a:schemeClr val="tx1"/>
                </a:solidFill>
                <a:latin typeface="Arial" panose="020B0604020202020204" pitchFamily="34" charset="0"/>
              </a:defRPr>
            </a:lvl4pPr>
            <a:lvl5pPr>
              <a:tabLst>
                <a:tab pos="3429000" algn="ctr"/>
                <a:tab pos="6858000" algn="r"/>
              </a:tabLst>
              <a:defRPr>
                <a:solidFill>
                  <a:schemeClr val="tx1"/>
                </a:solidFill>
                <a:latin typeface="Arial" panose="020B0604020202020204" pitchFamily="34" charset="0"/>
              </a:defRPr>
            </a:lvl5pPr>
            <a:lvl6pPr eaLnBrk="0" fontAlgn="base" hangingPunct="0">
              <a:spcBef>
                <a:spcPct val="0"/>
              </a:spcBef>
              <a:spcAft>
                <a:spcPct val="0"/>
              </a:spcAft>
              <a:tabLst>
                <a:tab pos="3429000" algn="ctr"/>
                <a:tab pos="6858000" algn="r"/>
              </a:tabLst>
              <a:defRPr>
                <a:solidFill>
                  <a:schemeClr val="tx1"/>
                </a:solidFill>
                <a:latin typeface="Arial" panose="020B0604020202020204" pitchFamily="34" charset="0"/>
              </a:defRPr>
            </a:lvl6pPr>
            <a:lvl7pPr eaLnBrk="0" fontAlgn="base" hangingPunct="0">
              <a:spcBef>
                <a:spcPct val="0"/>
              </a:spcBef>
              <a:spcAft>
                <a:spcPct val="0"/>
              </a:spcAft>
              <a:tabLst>
                <a:tab pos="3429000" algn="ctr"/>
                <a:tab pos="6858000" algn="r"/>
              </a:tabLst>
              <a:defRPr>
                <a:solidFill>
                  <a:schemeClr val="tx1"/>
                </a:solidFill>
                <a:latin typeface="Arial" panose="020B0604020202020204" pitchFamily="34" charset="0"/>
              </a:defRPr>
            </a:lvl7pPr>
            <a:lvl8pPr eaLnBrk="0" fontAlgn="base" hangingPunct="0">
              <a:spcBef>
                <a:spcPct val="0"/>
              </a:spcBef>
              <a:spcAft>
                <a:spcPct val="0"/>
              </a:spcAft>
              <a:tabLst>
                <a:tab pos="3429000" algn="ctr"/>
                <a:tab pos="6858000" algn="r"/>
              </a:tabLst>
              <a:defRPr>
                <a:solidFill>
                  <a:schemeClr val="tx1"/>
                </a:solidFill>
                <a:latin typeface="Arial" panose="020B0604020202020204" pitchFamily="34" charset="0"/>
              </a:defRPr>
            </a:lvl8pPr>
            <a:lvl9pPr eaLnBrk="0" fontAlgn="base" hangingPunct="0">
              <a:spcBef>
                <a:spcPct val="0"/>
              </a:spcBef>
              <a:spcAft>
                <a:spcPct val="0"/>
              </a:spcAft>
              <a:tabLst>
                <a:tab pos="3429000" algn="ctr"/>
                <a:tab pos="6858000" algn="r"/>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0" algn="ctr"/>
                <a:tab pos="6858000" algn="r"/>
              </a:tabLst>
            </a:pPr>
            <a:r>
              <a:rPr kumimoji="0" lang="en-US" altLang="en-US" sz="2000" b="1"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Safe:</a:t>
            </a:r>
            <a:r>
              <a:rPr kumimoji="0" lang="en-US" altLang="en-US" sz="2000" b="0"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 We pledge to create a culture in which team members feel safe to ask for help if they are having suicidal thoughts or if they are concerned that their fellow co-workers are at risk of suicide.</a:t>
            </a:r>
            <a:endParaRPr kumimoji="0" lang="en-US" altLang="en-US" sz="20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0" algn="ctr"/>
                <a:tab pos="6858000" algn="r"/>
              </a:tabLst>
            </a:pPr>
            <a:r>
              <a:rPr kumimoji="0" lang="en-US" altLang="en-US" sz="2000" b="1"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Training:</a:t>
            </a:r>
            <a:r>
              <a:rPr kumimoji="0" lang="en-US" altLang="en-US" sz="2000" b="0"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 We pledge to make suicide prevention training available to all team members so that they can recognize the warning signs and be equipped to help those at risk.</a:t>
            </a:r>
            <a:endParaRPr kumimoji="0" lang="en-US" altLang="en-US" sz="20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0" algn="ctr"/>
                <a:tab pos="6858000" algn="r"/>
              </a:tabLst>
            </a:pPr>
            <a:r>
              <a:rPr kumimoji="0" lang="en-US" altLang="en-US" sz="2000" b="1"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Awareness:</a:t>
            </a:r>
            <a:r>
              <a:rPr kumimoji="0" lang="en-US" altLang="en-US" sz="2000" b="0"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 We pledge to raise awareness by sharing the message of suicide prevention through such organizational activities as trainings, safety meetings, toolbox talks, team meetings, newsletters, and social media posts.</a:t>
            </a:r>
            <a:endParaRPr kumimoji="0" lang="en-US" altLang="en-US" sz="20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0" algn="ctr"/>
                <a:tab pos="6858000" algn="r"/>
              </a:tabLst>
            </a:pPr>
            <a:r>
              <a:rPr kumimoji="0" lang="en-US" altLang="en-US" sz="2000" b="1"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Normalize:</a:t>
            </a:r>
            <a:r>
              <a:rPr kumimoji="0" lang="en-US" altLang="en-US" sz="2000" b="0"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 We pledge to normalize the topic of suicide prevention as a health and safety priority by talking about suicide, suicide prevention, and mental health.</a:t>
            </a:r>
            <a:endParaRPr kumimoji="0" lang="en-US" altLang="en-US" sz="2000" b="0" i="0" u="none" strike="noStrike" cap="none" normalizeH="0" baseline="0" dirty="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3429000" algn="ctr"/>
                <a:tab pos="6858000" algn="r"/>
              </a:tabLst>
            </a:pPr>
            <a:r>
              <a:rPr kumimoji="0" lang="en-US" altLang="en-US" sz="2000" b="1"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Decrease:</a:t>
            </a:r>
            <a:r>
              <a:rPr kumimoji="0" lang="en-US" altLang="en-US" sz="2000" b="0" i="0" u="none" strike="noStrike" cap="none" normalizeH="0" baseline="0" dirty="0">
                <a:ln>
                  <a:noFill/>
                </a:ln>
                <a:solidFill>
                  <a:srgbClr val="333333"/>
                </a:solidFill>
                <a:effectLst/>
                <a:latin typeface="+mn-lt"/>
                <a:ea typeface="Times New Roman" panose="02020603050405020304" pitchFamily="18" charset="0"/>
                <a:cs typeface="Open Sans" panose="020B0606030504020204" pitchFamily="34" charset="0"/>
              </a:rPr>
              <a:t> We pledge to help decrease the risk of suicide in construction by ensuring that all team members have access to an awareness of our EAP/MAP, behavioral health benefits, screening tools, community crisis support, the Suicide Prevention Lifeline, and Crisis Text Line.</a:t>
            </a:r>
            <a:endParaRPr kumimoji="0" lang="en-US" altLang="en-US" sz="2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3429000" algn="ctr"/>
                <a:tab pos="6858000" algn="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7" name="Picture 26" descr="Shape&#10;&#10;Description automatically generated with low confidence">
            <a:extLst>
              <a:ext uri="{FF2B5EF4-FFF2-40B4-BE49-F238E27FC236}">
                <a16:creationId xmlns:a16="http://schemas.microsoft.com/office/drawing/2014/main" id="{B4C93EA6-5A1E-7FC6-6B06-733DDA3DF174}"/>
              </a:ext>
            </a:extLst>
          </p:cNvPr>
          <p:cNvPicPr>
            <a:picLocks noChangeAspect="1"/>
          </p:cNvPicPr>
          <p:nvPr/>
        </p:nvPicPr>
        <p:blipFill>
          <a:blip r:embed="rId5"/>
          <a:stretch>
            <a:fillRect/>
          </a:stretch>
        </p:blipFill>
        <p:spPr>
          <a:xfrm>
            <a:off x="7737935" y="0"/>
            <a:ext cx="1406065" cy="1406065"/>
          </a:xfrm>
          <a:prstGeom prst="rect">
            <a:avLst/>
          </a:prstGeom>
          <a:solidFill>
            <a:schemeClr val="bg1"/>
          </a:solidFill>
        </p:spPr>
      </p:pic>
      <p:sp>
        <p:nvSpPr>
          <p:cNvPr id="29" name="TextBox 28">
            <a:extLst>
              <a:ext uri="{FF2B5EF4-FFF2-40B4-BE49-F238E27FC236}">
                <a16:creationId xmlns:a16="http://schemas.microsoft.com/office/drawing/2014/main" id="{C9FC70D3-1F34-FA66-7DB4-7292C0584E7E}"/>
              </a:ext>
            </a:extLst>
          </p:cNvPr>
          <p:cNvSpPr txBox="1"/>
          <p:nvPr/>
        </p:nvSpPr>
        <p:spPr>
          <a:xfrm>
            <a:off x="2865940" y="0"/>
            <a:ext cx="45720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429000" algn="ctr"/>
                <a:tab pos="6858000" algn="r"/>
              </a:tabLst>
            </a:pPr>
            <a:r>
              <a:rPr kumimoji="0" lang="en-US" altLang="en-US" sz="3600" b="1" i="0" u="none" strike="noStrike" cap="none" normalizeH="0" baseline="0" dirty="0">
                <a:ln>
                  <a:noFill/>
                </a:ln>
                <a:effectLst/>
                <a:latin typeface="+mn-lt"/>
                <a:ea typeface="Times New Roman" panose="02020603050405020304" pitchFamily="18" charset="0"/>
                <a:cs typeface="Times New Roman" panose="02020603050405020304" pitchFamily="18" charset="0"/>
              </a:rPr>
              <a:t>TAKE THE CIASP </a:t>
            </a:r>
            <a:br>
              <a:rPr kumimoji="0" lang="en-US" altLang="en-US" sz="3600" b="1" i="0" u="none" strike="noStrike" cap="none" normalizeH="0" baseline="0" dirty="0">
                <a:ln>
                  <a:noFill/>
                </a:ln>
                <a:effectLst/>
                <a:latin typeface="+mn-lt"/>
                <a:ea typeface="Times New Roman" panose="02020603050405020304" pitchFamily="18" charset="0"/>
                <a:cs typeface="Times New Roman" panose="02020603050405020304" pitchFamily="18" charset="0"/>
              </a:rPr>
            </a:br>
            <a:r>
              <a:rPr kumimoji="0" lang="en-US" altLang="en-US" sz="3600" b="1" i="0" u="none" strike="noStrike" cap="none" normalizeH="0" baseline="0" dirty="0">
                <a:ln>
                  <a:noFill/>
                </a:ln>
                <a:effectLst/>
                <a:latin typeface="+mn-lt"/>
                <a:ea typeface="Times New Roman" panose="02020603050405020304" pitchFamily="18" charset="0"/>
                <a:cs typeface="Times New Roman" panose="02020603050405020304" pitchFamily="18" charset="0"/>
              </a:rPr>
              <a:t>STAND PLEDGE	</a:t>
            </a:r>
            <a:endParaRPr kumimoji="0" lang="en-US" altLang="en-US" sz="3600" b="0" i="0" u="none" strike="noStrike" cap="none" normalizeH="0" baseline="0" dirty="0">
              <a:ln>
                <a:noFill/>
              </a:ln>
              <a:effectLst/>
              <a:latin typeface="+mn-lt"/>
            </a:endParaRPr>
          </a:p>
        </p:txBody>
      </p:sp>
    </p:spTree>
    <p:custDataLst>
      <p:tags r:id="rId1"/>
    </p:custDataLst>
    <p:extLst>
      <p:ext uri="{BB962C8B-B14F-4D97-AF65-F5344CB8AC3E}">
        <p14:creationId xmlns:p14="http://schemas.microsoft.com/office/powerpoint/2010/main" val="244207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263" y="3805085"/>
            <a:ext cx="3457737" cy="2554545"/>
          </a:xfrm>
          <a:prstGeom prst="rect">
            <a:avLst/>
          </a:prstGeom>
        </p:spPr>
        <p:txBody>
          <a:bodyPr wrap="square">
            <a:spAutoFit/>
          </a:bodyPr>
          <a:lstStyle/>
          <a:p>
            <a:pPr algn="ctr"/>
            <a:r>
              <a:rPr lang="en-US" altLang="en-US" sz="3200" b="1" dirty="0"/>
              <a:t>If you or someone you know needs help, call or text the Suicide &amp; Crisis Lifeline</a:t>
            </a:r>
            <a:endParaRPr lang="en-US" sz="32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7203" t="-9365" r="-7203" b="17195"/>
          <a:stretch/>
        </p:blipFill>
        <p:spPr>
          <a:xfrm>
            <a:off x="3505955" y="3408632"/>
            <a:ext cx="5808212" cy="2651760"/>
          </a:xfrm>
          <a:prstGeom prst="rect">
            <a:avLst/>
          </a:prstGeom>
        </p:spPr>
      </p:pic>
      <p:pic>
        <p:nvPicPr>
          <p:cNvPr id="4" name="Picture 2">
            <a:extLst>
              <a:ext uri="{FF2B5EF4-FFF2-40B4-BE49-F238E27FC236}">
                <a16:creationId xmlns:a16="http://schemas.microsoft.com/office/drawing/2014/main" id="{E2F22094-FACA-B5EC-06F2-6DF95D566CDD}"/>
              </a:ext>
            </a:extLst>
          </p:cNvPr>
          <p:cNvPicPr>
            <a:picLocks noChangeAspect="1" noChangeArrowheads="1"/>
          </p:cNvPicPr>
          <p:nvPr/>
        </p:nvPicPr>
        <p:blipFill>
          <a:blip r:embed="rId5"/>
          <a:stretch>
            <a:fillRect/>
          </a:stretch>
        </p:blipFill>
        <p:spPr bwMode="auto">
          <a:xfrm>
            <a:off x="307975" y="-449"/>
            <a:ext cx="2341756" cy="1137896"/>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B7F9C440-495D-83B2-CAC0-9B65EC603904}"/>
              </a:ext>
            </a:extLst>
          </p:cNvPr>
          <p:cNvSpPr txBox="1"/>
          <p:nvPr/>
        </p:nvSpPr>
        <p:spPr>
          <a:xfrm>
            <a:off x="1231308" y="2723633"/>
            <a:ext cx="6681384" cy="584775"/>
          </a:xfrm>
          <a:prstGeom prst="rect">
            <a:avLst/>
          </a:prstGeom>
          <a:noFill/>
        </p:spPr>
        <p:txBody>
          <a:bodyPr wrap="square">
            <a:spAutoFit/>
          </a:bodyPr>
          <a:lstStyle/>
          <a:p>
            <a:r>
              <a:rPr lang="en-US" sz="3200" b="1" u="sng" kern="1200" dirty="0">
                <a:solidFill>
                  <a:schemeClr val="tx1"/>
                </a:solidFill>
                <a:effectLst/>
                <a:latin typeface="+mn-lt"/>
                <a:ea typeface="+mn-ea"/>
                <a:cs typeface="+mn-cs"/>
                <a:hlinkClick r:id="rId6"/>
              </a:rPr>
              <a:t>www.preventconstructionsuicide.com</a:t>
            </a:r>
            <a:endParaRPr lang="en-US" sz="3200" b="1" dirty="0">
              <a:latin typeface="+mn-lt"/>
            </a:endParaRPr>
          </a:p>
        </p:txBody>
      </p:sp>
      <p:pic>
        <p:nvPicPr>
          <p:cNvPr id="11" name="Picture 10" descr="A close up of a logo&#10;&#10;Description automatically generated with medium confidence">
            <a:extLst>
              <a:ext uri="{FF2B5EF4-FFF2-40B4-BE49-F238E27FC236}">
                <a16:creationId xmlns:a16="http://schemas.microsoft.com/office/drawing/2014/main" id="{F0BFB887-89FC-1673-D265-913D238EF617}"/>
              </a:ext>
            </a:extLst>
          </p:cNvPr>
          <p:cNvPicPr>
            <a:picLocks noChangeAspect="1"/>
          </p:cNvPicPr>
          <p:nvPr/>
        </p:nvPicPr>
        <p:blipFill rotWithShape="1">
          <a:blip r:embed="rId7"/>
          <a:srcRect b="167"/>
          <a:stretch/>
        </p:blipFill>
        <p:spPr>
          <a:xfrm>
            <a:off x="3400016" y="1373602"/>
            <a:ext cx="2343968" cy="1350031"/>
          </a:xfrm>
          <a:prstGeom prst="rect">
            <a:avLst/>
          </a:prstGeom>
        </p:spPr>
      </p:pic>
    </p:spTree>
    <p:custDataLst>
      <p:tags r:id="rId1"/>
    </p:custDataLst>
    <p:extLst>
      <p:ext uri="{BB962C8B-B14F-4D97-AF65-F5344CB8AC3E}">
        <p14:creationId xmlns:p14="http://schemas.microsoft.com/office/powerpoint/2010/main" val="4259075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017 CFMA CONF PPT STANDARD" val="IRqZHS73"/>
  <p:tag name="ARTICULATE_DESIGN_ID_2018 CONFERENCE PPT TEMPLATE" val="YJKt0AIU"/>
  <p:tag name="ARTICULATE_SLIDE_COUNT" val="5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8 Webinar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370DC2EA-AA6E-2B44-905F-FBB398003659}" vid="{388A8F27-DB11-DC49-A235-796ECE11CE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 Classroom PP Template</Template>
  <TotalTime>12583</TotalTime>
  <Words>526</Words>
  <Application>Microsoft Macintosh PowerPoint</Application>
  <PresentationFormat>On-screen Show (4:3)</PresentationFormat>
  <Paragraphs>38</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inherit</vt:lpstr>
      <vt:lpstr>Lato</vt:lpstr>
      <vt:lpstr>Open Sans</vt:lpstr>
      <vt:lpstr>Wingdings</vt:lpstr>
      <vt:lpstr>2018 Webinar PPT Template</vt:lpstr>
      <vt:lpstr>Pledge to STAND Up For Suicide Prevention  in the Construction Industry </vt:lpstr>
      <vt:lpstr>PowerPoint Presentation</vt:lpstr>
      <vt:lpstr>PowerPoint Presentation</vt:lpstr>
      <vt:lpstr>PowerPoint Presentation</vt:lpstr>
      <vt:lpstr>PowerPoint Presentation</vt:lpstr>
    </vt:vector>
  </TitlesOfParts>
  <Company>Specialized Services,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Walker</dc:creator>
  <cp:lastModifiedBy>Kristy Domboski</cp:lastModifiedBy>
  <cp:revision>618</cp:revision>
  <cp:lastPrinted>2018-05-08T13:22:38Z</cp:lastPrinted>
  <dcterms:created xsi:type="dcterms:W3CDTF">2017-04-26T15:53:35Z</dcterms:created>
  <dcterms:modified xsi:type="dcterms:W3CDTF">2022-08-26T14:34:00Z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88787C21-2205-47EE-B4F5-ED49B659480F</vt:lpwstr>
  </property>
  <property fmtid="{D5CDD505-2E9C-101B-9397-08002B2CF9AE}" pid="3" name="ArticulatePath">
    <vt:lpwstr>2017 Conference SP 4 Hour Session</vt:lpwstr>
  </property>
</Properties>
</file>